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3"/>
  </p:notesMasterIdLst>
  <p:sldIdLst>
    <p:sldId id="257" r:id="rId2"/>
    <p:sldId id="313" r:id="rId3"/>
    <p:sldId id="258" r:id="rId4"/>
    <p:sldId id="299" r:id="rId5"/>
    <p:sldId id="292" r:id="rId6"/>
    <p:sldId id="291" r:id="rId7"/>
    <p:sldId id="301" r:id="rId8"/>
    <p:sldId id="293" r:id="rId9"/>
    <p:sldId id="296" r:id="rId10"/>
    <p:sldId id="302" r:id="rId11"/>
    <p:sldId id="303" r:id="rId12"/>
    <p:sldId id="304" r:id="rId13"/>
    <p:sldId id="305" r:id="rId14"/>
    <p:sldId id="306" r:id="rId15"/>
    <p:sldId id="308" r:id="rId16"/>
    <p:sldId id="307" r:id="rId17"/>
    <p:sldId id="309" r:id="rId18"/>
    <p:sldId id="310" r:id="rId19"/>
    <p:sldId id="311" r:id="rId20"/>
    <p:sldId id="314" r:id="rId21"/>
    <p:sldId id="298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970" autoAdjust="0"/>
    <p:restoredTop sz="96607" autoAdjust="0"/>
  </p:normalViewPr>
  <p:slideViewPr>
    <p:cSldViewPr snapToGrid="0">
      <p:cViewPr varScale="1">
        <p:scale>
          <a:sx n="121" d="100"/>
          <a:sy n="121" d="100"/>
        </p:scale>
        <p:origin x="202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6974FC-B084-44C2-9102-7EC25398D208}" type="datetimeFigureOut">
              <a:rPr lang="fr-FR" smtClean="0"/>
              <a:t>18/07/2022</a:t>
            </a:fld>
            <a:endParaRPr lang="fr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0E3FDA-BBD6-43CE-AB48-458CE56F71D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070156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sqsdqsdqsdqsdqsdqsdqsd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0E3FDA-BBD6-43CE-AB48-458CE56F71D2}" type="slidenum">
              <a:rPr lang="fr-FR" smtClean="0"/>
              <a:t>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312049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17760-6E5B-4FE7-8699-D65F47DDAF01}" type="datetime1">
              <a:rPr lang="en-US" smtClean="0"/>
              <a:t>7/18/2022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9F1F6D-8392-40BA-81E4-DC59CF354AEB}" type="datetime1">
              <a:rPr lang="en-US" smtClean="0"/>
              <a:t>7/18/2022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93E989-82EE-44D5-B5D6-1D575360A270}" type="datetime1">
              <a:rPr lang="en-US" smtClean="0"/>
              <a:t>7/18/2022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82A5C-D82D-4CBF-8018-BCDD04A61195}" type="datetime1">
              <a:rPr lang="en-US" smtClean="0"/>
              <a:t>7/18/2022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B5AC3-5E53-41E5-9B55-79ACA532EF28}" type="datetime1">
              <a:rPr lang="en-US" smtClean="0"/>
              <a:t>7/18/2022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2D149E-DCAE-4C70-A0FD-904F48284D72}" type="datetime1">
              <a:rPr lang="en-US" smtClean="0"/>
              <a:t>7/18/2022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74C24-58B7-43AC-9E4C-9FC4131ADC8C}" type="datetime1">
              <a:rPr lang="en-US" smtClean="0"/>
              <a:t>7/18/2022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5BCCC-2D05-4809-AE32-6A5E988E68A8}" type="datetime1">
              <a:rPr lang="en-US" smtClean="0"/>
              <a:t>7/18/2022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BD88E-2CAC-4FEC-BF83-F3AE94C7B113}" type="datetime1">
              <a:rPr lang="en-US" smtClean="0"/>
              <a:t>7/18/2022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9BD8F6-2082-4DFE-BBC9-B71BE72146A7}" type="datetime1">
              <a:rPr lang="en-US" smtClean="0"/>
              <a:t>7/18/2022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511E1-7118-4EFA-92B3-009AE399E90F}" type="datetime1">
              <a:rPr lang="en-US" smtClean="0"/>
              <a:t>7/18/2022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19581-CBD6-4D20-A2F9-3454C9D76F89}" type="datetime1">
              <a:rPr lang="en-US" smtClean="0"/>
              <a:t>7/18/2022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BCED6-257A-41B1-B4B3-D79FC9ED09FA}" type="datetime1">
              <a:rPr lang="en-US" smtClean="0"/>
              <a:t>7/18/2022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9FB91-B1D7-4F31-9B4F-5EF645D1C4EE}" type="datetime1">
              <a:rPr lang="en-US" smtClean="0"/>
              <a:t>7/18/2022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9196C9-359A-4E3C-B1C8-278F01EA4540}" type="datetime1">
              <a:rPr lang="en-US" smtClean="0"/>
              <a:t>7/18/2022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D286B-47B2-4DAF-9CAB-20C23930839F}" type="datetime1">
              <a:rPr lang="en-US" smtClean="0"/>
              <a:t>7/18/2022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31E1645F-58C4-499D-8F62-D0DCF9149CCE}" type="datetime1">
              <a:rPr lang="en-US" smtClean="0"/>
              <a:t>7/18/2022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CF981E25-09A8-476F-A77C-0AC885027707}" type="datetime1">
              <a:rPr lang="en-US" smtClean="0"/>
              <a:t>7/18/2022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/>
              <a:pPr/>
              <a:t>‹N°›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1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E64C8-46FC-4AAF-A27F-DA4DCA9763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86359" y="829622"/>
            <a:ext cx="6030472" cy="1109190"/>
          </a:xfrm>
        </p:spPr>
        <p:txBody>
          <a:bodyPr/>
          <a:lstStyle/>
          <a:p>
            <a:r>
              <a:rPr lang="fr-FR" dirty="0"/>
              <a:t>Projet-3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E4E7905-CEA7-4DFF-BDB4-F0ED64D468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63484" y="2645330"/>
            <a:ext cx="8676222" cy="513215"/>
          </a:xfrm>
        </p:spPr>
        <p:txBody>
          <a:bodyPr>
            <a:normAutofit/>
          </a:bodyPr>
          <a:lstStyle/>
          <a:p>
            <a:r>
              <a:rPr lang="fr-FR" b="1" i="0" dirty="0">
                <a:effectLst/>
                <a:latin typeface="Montserrat" panose="00000500000000000000" pitchFamily="2" charset="0"/>
              </a:rPr>
              <a:t>Dynamisez une page web avec des animations CSS</a:t>
            </a:r>
          </a:p>
          <a:p>
            <a:endParaRPr lang="fr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A741BA-EE63-4F1D-8D0A-DB8A6C0BCD10}"/>
              </a:ext>
            </a:extLst>
          </p:cNvPr>
          <p:cNvSpPr txBox="1"/>
          <p:nvPr/>
        </p:nvSpPr>
        <p:spPr>
          <a:xfrm>
            <a:off x="4657245" y="4638613"/>
            <a:ext cx="30157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 err="1"/>
              <a:t>Buga</a:t>
            </a:r>
            <a:r>
              <a:rPr lang="fr-FR" sz="3200" dirty="0"/>
              <a:t> Victor</a:t>
            </a:r>
          </a:p>
        </p:txBody>
      </p:sp>
    </p:spTree>
    <p:extLst>
      <p:ext uri="{BB962C8B-B14F-4D97-AF65-F5344CB8AC3E}">
        <p14:creationId xmlns:p14="http://schemas.microsoft.com/office/powerpoint/2010/main" val="31210677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049614E9-89CC-44F5-9295-6248F84724D2}"/>
              </a:ext>
            </a:extLst>
          </p:cNvPr>
          <p:cNvSpPr txBox="1"/>
          <p:nvPr/>
        </p:nvSpPr>
        <p:spPr>
          <a:xfrm>
            <a:off x="2625233" y="898134"/>
            <a:ext cx="2311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Page </a:t>
            </a:r>
            <a:r>
              <a:rPr lang="en-GB" dirty="0" err="1"/>
              <a:t>d’accueil</a:t>
            </a:r>
            <a:endParaRPr lang="fr-FR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298F73E4-A68D-4821-ADC3-890730882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30899" y="6374685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sz="1600" smtClean="0"/>
              <a:pPr/>
              <a:t>10</a:t>
            </a:fld>
            <a:endParaRPr lang="en-US" sz="1600" dirty="0"/>
          </a:p>
        </p:txBody>
      </p:sp>
      <p:sp>
        <p:nvSpPr>
          <p:cNvPr id="29" name="TextBox 22">
            <a:extLst>
              <a:ext uri="{FF2B5EF4-FFF2-40B4-BE49-F238E27FC236}">
                <a16:creationId xmlns:a16="http://schemas.microsoft.com/office/drawing/2014/main" id="{C728ABC3-3E10-4878-BF27-B4B2658A7A5A}"/>
              </a:ext>
            </a:extLst>
          </p:cNvPr>
          <p:cNvSpPr txBox="1"/>
          <p:nvPr/>
        </p:nvSpPr>
        <p:spPr>
          <a:xfrm>
            <a:off x="9182700" y="896170"/>
            <a:ext cx="1411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Menu-1</a:t>
            </a:r>
            <a:endParaRPr lang="fr-FR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A646A292-6AFF-4627-ACD5-B1EC0B2CAB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251" y="1406838"/>
            <a:ext cx="1956720" cy="4368363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370BB9E9-FE9A-4EB5-8103-89C4D7665B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1778" y="1406838"/>
            <a:ext cx="1956719" cy="4319959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6C84B9EB-C4EC-450E-9FF9-B19767BDF0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7224" y="1406837"/>
            <a:ext cx="1956720" cy="4368363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041DF57B-56C6-48F0-8A7F-A2B2480DFC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94755" y="1368151"/>
            <a:ext cx="1956719" cy="4358647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86D61390-9790-4512-8FFB-A2339916C4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15793" y="1379736"/>
            <a:ext cx="1956719" cy="4347062"/>
          </a:xfrm>
          <a:prstGeom prst="rect">
            <a:avLst/>
          </a:prstGeom>
        </p:spPr>
      </p:pic>
      <p:sp>
        <p:nvSpPr>
          <p:cNvPr id="38" name="TextBox 22">
            <a:extLst>
              <a:ext uri="{FF2B5EF4-FFF2-40B4-BE49-F238E27FC236}">
                <a16:creationId xmlns:a16="http://schemas.microsoft.com/office/drawing/2014/main" id="{73E0BCC9-ED51-4324-9AB6-5D05E6995096}"/>
              </a:ext>
            </a:extLst>
          </p:cNvPr>
          <p:cNvSpPr txBox="1"/>
          <p:nvPr/>
        </p:nvSpPr>
        <p:spPr>
          <a:xfrm>
            <a:off x="5902642" y="526838"/>
            <a:ext cx="2345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Galaxy S20  360px</a:t>
            </a:r>
            <a:endParaRPr lang="fr-FR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8583874-A6AA-E564-533C-96D752E181E0}"/>
              </a:ext>
            </a:extLst>
          </p:cNvPr>
          <p:cNvSpPr/>
          <p:nvPr/>
        </p:nvSpPr>
        <p:spPr>
          <a:xfrm>
            <a:off x="9649625" y="6450157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46DA2E59-E335-BC98-F09E-B17C7ADA3B08}"/>
              </a:ext>
            </a:extLst>
          </p:cNvPr>
          <p:cNvSpPr/>
          <p:nvPr/>
        </p:nvSpPr>
        <p:spPr>
          <a:xfrm>
            <a:off x="5977356" y="6454867"/>
            <a:ext cx="1787277" cy="2160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154AAAE1-189B-2954-16F8-3D214B1FDA2D}"/>
              </a:ext>
            </a:extLst>
          </p:cNvPr>
          <p:cNvSpPr/>
          <p:nvPr/>
        </p:nvSpPr>
        <p:spPr>
          <a:xfrm>
            <a:off x="4125192" y="6454867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22249C4-AAB0-5547-4CCE-496DCEA6EBDE}"/>
              </a:ext>
            </a:extLst>
          </p:cNvPr>
          <p:cNvSpPr/>
          <p:nvPr/>
        </p:nvSpPr>
        <p:spPr>
          <a:xfrm>
            <a:off x="402273" y="6456455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1" name="TextBox 46">
            <a:extLst>
              <a:ext uri="{FF2B5EF4-FFF2-40B4-BE49-F238E27FC236}">
                <a16:creationId xmlns:a16="http://schemas.microsoft.com/office/drawing/2014/main" id="{89AEE2F5-BA62-339E-95B9-52561F7D1677}"/>
              </a:ext>
            </a:extLst>
          </p:cNvPr>
          <p:cNvSpPr txBox="1"/>
          <p:nvPr/>
        </p:nvSpPr>
        <p:spPr>
          <a:xfrm>
            <a:off x="4189848" y="6427105"/>
            <a:ext cx="20506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3. Le code html, sass, w3c</a:t>
            </a:r>
          </a:p>
        </p:txBody>
      </p:sp>
      <p:sp>
        <p:nvSpPr>
          <p:cNvPr id="42" name="TextBox 46">
            <a:extLst>
              <a:ext uri="{FF2B5EF4-FFF2-40B4-BE49-F238E27FC236}">
                <a16:creationId xmlns:a16="http://schemas.microsoft.com/office/drawing/2014/main" id="{F5FB7FD8-23A4-75AC-9322-F5B9FADF76EC}"/>
              </a:ext>
            </a:extLst>
          </p:cNvPr>
          <p:cNvSpPr txBox="1"/>
          <p:nvPr/>
        </p:nvSpPr>
        <p:spPr>
          <a:xfrm>
            <a:off x="6354393" y="6419658"/>
            <a:ext cx="10332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4.Responsive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92D762E-075A-6103-8623-27FC0AABF15B}"/>
              </a:ext>
            </a:extLst>
          </p:cNvPr>
          <p:cNvSpPr/>
          <p:nvPr/>
        </p:nvSpPr>
        <p:spPr>
          <a:xfrm>
            <a:off x="7816014" y="6454867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TextBox 46">
            <a:extLst>
              <a:ext uri="{FF2B5EF4-FFF2-40B4-BE49-F238E27FC236}">
                <a16:creationId xmlns:a16="http://schemas.microsoft.com/office/drawing/2014/main" id="{3D669141-B1F1-AE9C-A85B-126D383BE9DF}"/>
              </a:ext>
            </a:extLst>
          </p:cNvPr>
          <p:cNvSpPr txBox="1"/>
          <p:nvPr/>
        </p:nvSpPr>
        <p:spPr>
          <a:xfrm>
            <a:off x="7797752" y="6427105"/>
            <a:ext cx="17869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5.Animations et transitions</a:t>
            </a:r>
          </a:p>
        </p:txBody>
      </p:sp>
      <p:sp>
        <p:nvSpPr>
          <p:cNvPr id="45" name="TextBox 46">
            <a:extLst>
              <a:ext uri="{FF2B5EF4-FFF2-40B4-BE49-F238E27FC236}">
                <a16:creationId xmlns:a16="http://schemas.microsoft.com/office/drawing/2014/main" id="{86C997B5-4132-606A-2B64-31D14FC83D86}"/>
              </a:ext>
            </a:extLst>
          </p:cNvPr>
          <p:cNvSpPr txBox="1"/>
          <p:nvPr/>
        </p:nvSpPr>
        <p:spPr>
          <a:xfrm>
            <a:off x="365310" y="6427105"/>
            <a:ext cx="17595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1. </a:t>
            </a:r>
            <a:r>
              <a:rPr lang="fr-FR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Présentation</a:t>
            </a: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  </a:t>
            </a:r>
            <a:r>
              <a:rPr lang="fr-FR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générale </a:t>
            </a: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  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82E4499D-F7B6-D68F-4CA3-34356E604C06}"/>
              </a:ext>
            </a:extLst>
          </p:cNvPr>
          <p:cNvSpPr/>
          <p:nvPr/>
        </p:nvSpPr>
        <p:spPr>
          <a:xfrm>
            <a:off x="2263731" y="6457604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A791F06-93F9-5F00-77D3-603D79F2FC26}"/>
              </a:ext>
            </a:extLst>
          </p:cNvPr>
          <p:cNvSpPr txBox="1"/>
          <p:nvPr/>
        </p:nvSpPr>
        <p:spPr>
          <a:xfrm>
            <a:off x="2264905" y="6419658"/>
            <a:ext cx="19776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2. Des maquettes au </a:t>
            </a:r>
            <a:r>
              <a:rPr lang="en-US" sz="1200" cap="small" dirty="0" err="1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projet</a:t>
            </a:r>
            <a:endParaRPr lang="en-US" sz="1200" cap="small" dirty="0">
              <a:solidFill>
                <a:schemeClr val="bg1"/>
              </a:soli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latin typeface="Arial Narrow" panose="020B0606020202030204" pitchFamily="34" charset="0"/>
            </a:endParaRPr>
          </a:p>
        </p:txBody>
      </p:sp>
      <p:sp>
        <p:nvSpPr>
          <p:cNvPr id="56" name="TextBox 46">
            <a:extLst>
              <a:ext uri="{FF2B5EF4-FFF2-40B4-BE49-F238E27FC236}">
                <a16:creationId xmlns:a16="http://schemas.microsoft.com/office/drawing/2014/main" id="{D9E268B4-7624-0188-6884-FA6B3F59ED36}"/>
              </a:ext>
            </a:extLst>
          </p:cNvPr>
          <p:cNvSpPr txBox="1"/>
          <p:nvPr/>
        </p:nvSpPr>
        <p:spPr>
          <a:xfrm>
            <a:off x="10029308" y="6412512"/>
            <a:ext cx="11127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6.Conclusion</a:t>
            </a:r>
          </a:p>
        </p:txBody>
      </p:sp>
      <p:sp>
        <p:nvSpPr>
          <p:cNvPr id="58" name="TextBox 15">
            <a:extLst>
              <a:ext uri="{FF2B5EF4-FFF2-40B4-BE49-F238E27FC236}">
                <a16:creationId xmlns:a16="http://schemas.microsoft.com/office/drawing/2014/main" id="{9A093A41-D806-1251-4D4D-AB4A9DD36FD4}"/>
              </a:ext>
            </a:extLst>
          </p:cNvPr>
          <p:cNvSpPr txBox="1"/>
          <p:nvPr/>
        </p:nvSpPr>
        <p:spPr>
          <a:xfrm>
            <a:off x="437113" y="184396"/>
            <a:ext cx="350487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4</a:t>
            </a:r>
            <a:r>
              <a:rPr lang="ru-RU" sz="2000" dirty="0"/>
              <a:t>. R</a:t>
            </a:r>
            <a:r>
              <a:rPr lang="en-GB" sz="2000" dirty="0"/>
              <a:t>ESPONSIVE -</a:t>
            </a:r>
            <a:r>
              <a:rPr lang="ru-RU" sz="2000" dirty="0"/>
              <a:t> le visuel.</a:t>
            </a:r>
          </a:p>
        </p:txBody>
      </p:sp>
    </p:spTree>
    <p:extLst>
      <p:ext uri="{BB962C8B-B14F-4D97-AF65-F5344CB8AC3E}">
        <p14:creationId xmlns:p14="http://schemas.microsoft.com/office/powerpoint/2010/main" val="6386771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049614E9-89CC-44F5-9295-6248F84724D2}"/>
              </a:ext>
            </a:extLst>
          </p:cNvPr>
          <p:cNvSpPr txBox="1"/>
          <p:nvPr/>
        </p:nvSpPr>
        <p:spPr>
          <a:xfrm>
            <a:off x="2169532" y="934296"/>
            <a:ext cx="2311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Page </a:t>
            </a:r>
            <a:r>
              <a:rPr lang="en-GB" dirty="0" err="1"/>
              <a:t>d’accueil</a:t>
            </a:r>
            <a:endParaRPr lang="fr-FR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298F73E4-A68D-4821-ADC3-890730882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26137" y="6374685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sz="1600" smtClean="0"/>
              <a:pPr/>
              <a:t>11</a:t>
            </a:fld>
            <a:endParaRPr lang="en-US" sz="1600" dirty="0"/>
          </a:p>
        </p:txBody>
      </p:sp>
      <p:sp>
        <p:nvSpPr>
          <p:cNvPr id="29" name="TextBox 22">
            <a:extLst>
              <a:ext uri="{FF2B5EF4-FFF2-40B4-BE49-F238E27FC236}">
                <a16:creationId xmlns:a16="http://schemas.microsoft.com/office/drawing/2014/main" id="{C728ABC3-3E10-4878-BF27-B4B2658A7A5A}"/>
              </a:ext>
            </a:extLst>
          </p:cNvPr>
          <p:cNvSpPr txBox="1"/>
          <p:nvPr/>
        </p:nvSpPr>
        <p:spPr>
          <a:xfrm>
            <a:off x="8560242" y="934296"/>
            <a:ext cx="1411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Menu-1</a:t>
            </a:r>
            <a:endParaRPr lang="fr-FR" dirty="0"/>
          </a:p>
        </p:txBody>
      </p:sp>
      <p:sp>
        <p:nvSpPr>
          <p:cNvPr id="38" name="TextBox 22">
            <a:extLst>
              <a:ext uri="{FF2B5EF4-FFF2-40B4-BE49-F238E27FC236}">
                <a16:creationId xmlns:a16="http://schemas.microsoft.com/office/drawing/2014/main" id="{73E0BCC9-ED51-4324-9AB6-5D05E6995096}"/>
              </a:ext>
            </a:extLst>
          </p:cNvPr>
          <p:cNvSpPr txBox="1"/>
          <p:nvPr/>
        </p:nvSpPr>
        <p:spPr>
          <a:xfrm>
            <a:off x="5141515" y="489058"/>
            <a:ext cx="4221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Iphone</a:t>
            </a:r>
            <a:r>
              <a:rPr lang="en-GB" dirty="0"/>
              <a:t> 13  mini  375px</a:t>
            </a:r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AC46AE83-7014-4CE3-8E10-8E2614A842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7187" y="1470021"/>
            <a:ext cx="1820916" cy="3894332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637B2E05-661D-41B9-8BA3-BA64A561ED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2977" y="1470021"/>
            <a:ext cx="1804034" cy="3903098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A7667AF0-013F-4B4D-9876-B355864D47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01885" y="1484246"/>
            <a:ext cx="1814387" cy="3903098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BCE279E7-411E-4C5F-B460-B0F112B8A5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5500" y="1477132"/>
            <a:ext cx="1821761" cy="3934229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2EFF5569-F950-4057-A2EF-4AE7791818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27162" y="1484246"/>
            <a:ext cx="1804035" cy="3948453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777B935D-6D7E-45E0-9CD9-27E77A6672A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28042" y="1470021"/>
            <a:ext cx="1816773" cy="3948453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0A504187-819F-5272-081F-8BCB1E21A530}"/>
              </a:ext>
            </a:extLst>
          </p:cNvPr>
          <p:cNvSpPr/>
          <p:nvPr/>
        </p:nvSpPr>
        <p:spPr>
          <a:xfrm>
            <a:off x="9649625" y="6450157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0BE5987-9D21-6FBE-1922-7284BAFB1B90}"/>
              </a:ext>
            </a:extLst>
          </p:cNvPr>
          <p:cNvSpPr/>
          <p:nvPr/>
        </p:nvSpPr>
        <p:spPr>
          <a:xfrm>
            <a:off x="5977356" y="6454867"/>
            <a:ext cx="1787277" cy="2160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E0F249BE-724B-299F-2DBC-E77CFCF4557E}"/>
              </a:ext>
            </a:extLst>
          </p:cNvPr>
          <p:cNvSpPr/>
          <p:nvPr/>
        </p:nvSpPr>
        <p:spPr>
          <a:xfrm>
            <a:off x="4125192" y="6454867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8148AA2D-D717-B48B-CC61-D03B4239BAAF}"/>
              </a:ext>
            </a:extLst>
          </p:cNvPr>
          <p:cNvSpPr/>
          <p:nvPr/>
        </p:nvSpPr>
        <p:spPr>
          <a:xfrm>
            <a:off x="402273" y="6456455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2" name="TextBox 46">
            <a:extLst>
              <a:ext uri="{FF2B5EF4-FFF2-40B4-BE49-F238E27FC236}">
                <a16:creationId xmlns:a16="http://schemas.microsoft.com/office/drawing/2014/main" id="{BDE68E2A-D0E0-BBBF-85B3-84F7DCDF1008}"/>
              </a:ext>
            </a:extLst>
          </p:cNvPr>
          <p:cNvSpPr txBox="1"/>
          <p:nvPr/>
        </p:nvSpPr>
        <p:spPr>
          <a:xfrm>
            <a:off x="4189848" y="6427105"/>
            <a:ext cx="20506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3. Le code html, sass, w3c</a:t>
            </a:r>
          </a:p>
        </p:txBody>
      </p:sp>
      <p:sp>
        <p:nvSpPr>
          <p:cNvPr id="43" name="TextBox 46">
            <a:extLst>
              <a:ext uri="{FF2B5EF4-FFF2-40B4-BE49-F238E27FC236}">
                <a16:creationId xmlns:a16="http://schemas.microsoft.com/office/drawing/2014/main" id="{DFC3CCFB-D0DF-0C1E-FF93-7A7695F36ABB}"/>
              </a:ext>
            </a:extLst>
          </p:cNvPr>
          <p:cNvSpPr txBox="1"/>
          <p:nvPr/>
        </p:nvSpPr>
        <p:spPr>
          <a:xfrm>
            <a:off x="6354393" y="6419658"/>
            <a:ext cx="10332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4.Responsive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2E5DFE58-F041-18CB-D352-C6331898457D}"/>
              </a:ext>
            </a:extLst>
          </p:cNvPr>
          <p:cNvSpPr/>
          <p:nvPr/>
        </p:nvSpPr>
        <p:spPr>
          <a:xfrm>
            <a:off x="7816014" y="6454867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TextBox 46">
            <a:extLst>
              <a:ext uri="{FF2B5EF4-FFF2-40B4-BE49-F238E27FC236}">
                <a16:creationId xmlns:a16="http://schemas.microsoft.com/office/drawing/2014/main" id="{ACD701FF-4BA7-0259-6307-E41CC8238475}"/>
              </a:ext>
            </a:extLst>
          </p:cNvPr>
          <p:cNvSpPr txBox="1"/>
          <p:nvPr/>
        </p:nvSpPr>
        <p:spPr>
          <a:xfrm>
            <a:off x="7797752" y="6427105"/>
            <a:ext cx="17869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5.Animations et transitions</a:t>
            </a:r>
          </a:p>
        </p:txBody>
      </p:sp>
      <p:sp>
        <p:nvSpPr>
          <p:cNvPr id="46" name="TextBox 46">
            <a:extLst>
              <a:ext uri="{FF2B5EF4-FFF2-40B4-BE49-F238E27FC236}">
                <a16:creationId xmlns:a16="http://schemas.microsoft.com/office/drawing/2014/main" id="{91DC0B09-9C74-EAEB-75E0-CDDBFBCDD74D}"/>
              </a:ext>
            </a:extLst>
          </p:cNvPr>
          <p:cNvSpPr txBox="1"/>
          <p:nvPr/>
        </p:nvSpPr>
        <p:spPr>
          <a:xfrm>
            <a:off x="365310" y="6427105"/>
            <a:ext cx="17595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1. </a:t>
            </a:r>
            <a:r>
              <a:rPr lang="fr-FR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Présentation</a:t>
            </a: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  </a:t>
            </a:r>
            <a:r>
              <a:rPr lang="fr-FR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générale </a:t>
            </a: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  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B1DE51B-4917-EF80-7257-32BECEC17823}"/>
              </a:ext>
            </a:extLst>
          </p:cNvPr>
          <p:cNvSpPr/>
          <p:nvPr/>
        </p:nvSpPr>
        <p:spPr>
          <a:xfrm>
            <a:off x="2263731" y="6457604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TextBox 46">
            <a:extLst>
              <a:ext uri="{FF2B5EF4-FFF2-40B4-BE49-F238E27FC236}">
                <a16:creationId xmlns:a16="http://schemas.microsoft.com/office/drawing/2014/main" id="{B7809019-1071-FEDF-4A2A-41BD4B17C012}"/>
              </a:ext>
            </a:extLst>
          </p:cNvPr>
          <p:cNvSpPr txBox="1"/>
          <p:nvPr/>
        </p:nvSpPr>
        <p:spPr>
          <a:xfrm>
            <a:off x="2264905" y="6419658"/>
            <a:ext cx="19776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2. Des maquettes au </a:t>
            </a:r>
            <a:r>
              <a:rPr lang="en-US" sz="1200" cap="small" dirty="0" err="1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projet</a:t>
            </a:r>
            <a:endParaRPr lang="en-US" sz="1200" cap="small" dirty="0">
              <a:solidFill>
                <a:schemeClr val="bg1"/>
              </a:soli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latin typeface="Arial Narrow" panose="020B0606020202030204" pitchFamily="34" charset="0"/>
            </a:endParaRPr>
          </a:p>
        </p:txBody>
      </p:sp>
      <p:sp>
        <p:nvSpPr>
          <p:cNvPr id="49" name="TextBox 46">
            <a:extLst>
              <a:ext uri="{FF2B5EF4-FFF2-40B4-BE49-F238E27FC236}">
                <a16:creationId xmlns:a16="http://schemas.microsoft.com/office/drawing/2014/main" id="{7FA31F95-0B95-1E12-D7DD-00B172E06647}"/>
              </a:ext>
            </a:extLst>
          </p:cNvPr>
          <p:cNvSpPr txBox="1"/>
          <p:nvPr/>
        </p:nvSpPr>
        <p:spPr>
          <a:xfrm>
            <a:off x="10029308" y="6412512"/>
            <a:ext cx="11127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6.Conclusion</a:t>
            </a:r>
          </a:p>
        </p:txBody>
      </p:sp>
      <p:sp>
        <p:nvSpPr>
          <p:cNvPr id="58" name="TextBox 15">
            <a:extLst>
              <a:ext uri="{FF2B5EF4-FFF2-40B4-BE49-F238E27FC236}">
                <a16:creationId xmlns:a16="http://schemas.microsoft.com/office/drawing/2014/main" id="{3036C600-F08B-CA9E-FE4D-5A619B67CBF1}"/>
              </a:ext>
            </a:extLst>
          </p:cNvPr>
          <p:cNvSpPr txBox="1"/>
          <p:nvPr/>
        </p:nvSpPr>
        <p:spPr>
          <a:xfrm>
            <a:off x="437113" y="184396"/>
            <a:ext cx="350487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4</a:t>
            </a:r>
            <a:r>
              <a:rPr lang="ru-RU" sz="2000" dirty="0"/>
              <a:t>. R</a:t>
            </a:r>
            <a:r>
              <a:rPr lang="en-GB" sz="2000" dirty="0"/>
              <a:t>ESPONSIVE -</a:t>
            </a:r>
            <a:r>
              <a:rPr lang="ru-RU" sz="2000" dirty="0"/>
              <a:t> le visuel.</a:t>
            </a:r>
          </a:p>
        </p:txBody>
      </p:sp>
    </p:spTree>
    <p:extLst>
      <p:ext uri="{BB962C8B-B14F-4D97-AF65-F5344CB8AC3E}">
        <p14:creationId xmlns:p14="http://schemas.microsoft.com/office/powerpoint/2010/main" val="30564253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049614E9-89CC-44F5-9295-6248F84724D2}"/>
              </a:ext>
            </a:extLst>
          </p:cNvPr>
          <p:cNvSpPr txBox="1"/>
          <p:nvPr/>
        </p:nvSpPr>
        <p:spPr>
          <a:xfrm>
            <a:off x="2378446" y="926711"/>
            <a:ext cx="2311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Page </a:t>
            </a:r>
            <a:r>
              <a:rPr lang="en-GB" dirty="0" err="1"/>
              <a:t>d’accueil</a:t>
            </a:r>
            <a:endParaRPr lang="fr-FR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298F73E4-A68D-4821-ADC3-890730882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217" y="6372120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sz="1600" smtClean="0"/>
              <a:pPr/>
              <a:t>12</a:t>
            </a:fld>
            <a:endParaRPr lang="en-US" sz="1600" dirty="0"/>
          </a:p>
        </p:txBody>
      </p:sp>
      <p:sp>
        <p:nvSpPr>
          <p:cNvPr id="29" name="TextBox 22">
            <a:extLst>
              <a:ext uri="{FF2B5EF4-FFF2-40B4-BE49-F238E27FC236}">
                <a16:creationId xmlns:a16="http://schemas.microsoft.com/office/drawing/2014/main" id="{C728ABC3-3E10-4878-BF27-B4B2658A7A5A}"/>
              </a:ext>
            </a:extLst>
          </p:cNvPr>
          <p:cNvSpPr txBox="1"/>
          <p:nvPr/>
        </p:nvSpPr>
        <p:spPr>
          <a:xfrm>
            <a:off x="8272925" y="934296"/>
            <a:ext cx="1411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Menu-1</a:t>
            </a:r>
            <a:endParaRPr lang="fr-FR" dirty="0"/>
          </a:p>
        </p:txBody>
      </p:sp>
      <p:sp>
        <p:nvSpPr>
          <p:cNvPr id="38" name="TextBox 22">
            <a:extLst>
              <a:ext uri="{FF2B5EF4-FFF2-40B4-BE49-F238E27FC236}">
                <a16:creationId xmlns:a16="http://schemas.microsoft.com/office/drawing/2014/main" id="{73E0BCC9-ED51-4324-9AB6-5D05E6995096}"/>
              </a:ext>
            </a:extLst>
          </p:cNvPr>
          <p:cNvSpPr txBox="1"/>
          <p:nvPr/>
        </p:nvSpPr>
        <p:spPr>
          <a:xfrm>
            <a:off x="4689664" y="572099"/>
            <a:ext cx="34112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Iphone</a:t>
            </a:r>
            <a:r>
              <a:rPr lang="en-GB" dirty="0"/>
              <a:t> 13  PRO Max  428px</a:t>
            </a:r>
            <a:endParaRPr lang="fr-FR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02E12472-572A-4069-8E71-BD496D86CA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3744" y="1429730"/>
            <a:ext cx="2018014" cy="4377902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14710D86-59FA-4114-9CC5-FE928EF1B9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2250" y="1450236"/>
            <a:ext cx="2018013" cy="4357396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2A92CD41-BF5F-423D-90B6-11AD1892F0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9762" y="1450236"/>
            <a:ext cx="2007129" cy="4357396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9E1D94E0-FA9A-4120-973C-F79F3B57DB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10923" y="1450236"/>
            <a:ext cx="2010386" cy="4357396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0AED5401-D9BF-03FC-ADF9-40CDEC623B7F}"/>
              </a:ext>
            </a:extLst>
          </p:cNvPr>
          <p:cNvSpPr/>
          <p:nvPr/>
        </p:nvSpPr>
        <p:spPr>
          <a:xfrm>
            <a:off x="9649625" y="6450157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29E8B5D-C7EA-5FC3-DE72-F74A960DD5BD}"/>
              </a:ext>
            </a:extLst>
          </p:cNvPr>
          <p:cNvSpPr/>
          <p:nvPr/>
        </p:nvSpPr>
        <p:spPr>
          <a:xfrm>
            <a:off x="5977356" y="6454867"/>
            <a:ext cx="1787277" cy="2160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F5778CF-1F85-A9BC-4243-EEF879E5ABBC}"/>
              </a:ext>
            </a:extLst>
          </p:cNvPr>
          <p:cNvSpPr/>
          <p:nvPr/>
        </p:nvSpPr>
        <p:spPr>
          <a:xfrm>
            <a:off x="4125192" y="6454867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DEDA775D-7FCF-9D44-E498-5FB40484B09A}"/>
              </a:ext>
            </a:extLst>
          </p:cNvPr>
          <p:cNvSpPr/>
          <p:nvPr/>
        </p:nvSpPr>
        <p:spPr>
          <a:xfrm>
            <a:off x="402273" y="6456455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0" name="TextBox 46">
            <a:extLst>
              <a:ext uri="{FF2B5EF4-FFF2-40B4-BE49-F238E27FC236}">
                <a16:creationId xmlns:a16="http://schemas.microsoft.com/office/drawing/2014/main" id="{54AC551E-9829-4371-1F99-F560D67C49CE}"/>
              </a:ext>
            </a:extLst>
          </p:cNvPr>
          <p:cNvSpPr txBox="1"/>
          <p:nvPr/>
        </p:nvSpPr>
        <p:spPr>
          <a:xfrm>
            <a:off x="4189848" y="6427105"/>
            <a:ext cx="20506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3. Le code html, sass, w3c</a:t>
            </a:r>
          </a:p>
        </p:txBody>
      </p:sp>
      <p:sp>
        <p:nvSpPr>
          <p:cNvPr id="41" name="TextBox 46">
            <a:extLst>
              <a:ext uri="{FF2B5EF4-FFF2-40B4-BE49-F238E27FC236}">
                <a16:creationId xmlns:a16="http://schemas.microsoft.com/office/drawing/2014/main" id="{7BA1448F-C254-2A54-ABA9-9A267FEF1530}"/>
              </a:ext>
            </a:extLst>
          </p:cNvPr>
          <p:cNvSpPr txBox="1"/>
          <p:nvPr/>
        </p:nvSpPr>
        <p:spPr>
          <a:xfrm>
            <a:off x="6354393" y="6419658"/>
            <a:ext cx="10332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4.Responsive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30BB21DF-4DB7-61F0-E769-79D0C9B3EEAE}"/>
              </a:ext>
            </a:extLst>
          </p:cNvPr>
          <p:cNvSpPr/>
          <p:nvPr/>
        </p:nvSpPr>
        <p:spPr>
          <a:xfrm>
            <a:off x="7816014" y="6454867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TextBox 46">
            <a:extLst>
              <a:ext uri="{FF2B5EF4-FFF2-40B4-BE49-F238E27FC236}">
                <a16:creationId xmlns:a16="http://schemas.microsoft.com/office/drawing/2014/main" id="{88437209-BE16-25FE-C56C-090758F35BD8}"/>
              </a:ext>
            </a:extLst>
          </p:cNvPr>
          <p:cNvSpPr txBox="1"/>
          <p:nvPr/>
        </p:nvSpPr>
        <p:spPr>
          <a:xfrm>
            <a:off x="7797752" y="6427105"/>
            <a:ext cx="17869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5.Animations et transitions</a:t>
            </a:r>
          </a:p>
        </p:txBody>
      </p:sp>
      <p:sp>
        <p:nvSpPr>
          <p:cNvPr id="44" name="TextBox 46">
            <a:extLst>
              <a:ext uri="{FF2B5EF4-FFF2-40B4-BE49-F238E27FC236}">
                <a16:creationId xmlns:a16="http://schemas.microsoft.com/office/drawing/2014/main" id="{9855FD02-4285-F3E1-C8EB-1CCD5C8DC6E7}"/>
              </a:ext>
            </a:extLst>
          </p:cNvPr>
          <p:cNvSpPr txBox="1"/>
          <p:nvPr/>
        </p:nvSpPr>
        <p:spPr>
          <a:xfrm>
            <a:off x="365310" y="6427105"/>
            <a:ext cx="17595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1. </a:t>
            </a:r>
            <a:r>
              <a:rPr lang="fr-FR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Présentation</a:t>
            </a: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  </a:t>
            </a:r>
            <a:r>
              <a:rPr lang="fr-FR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générale </a:t>
            </a: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  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3BCB0D8B-339D-5E8D-120F-D09B0392C003}"/>
              </a:ext>
            </a:extLst>
          </p:cNvPr>
          <p:cNvSpPr/>
          <p:nvPr/>
        </p:nvSpPr>
        <p:spPr>
          <a:xfrm>
            <a:off x="2263731" y="6457604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4" name="TextBox 46">
            <a:extLst>
              <a:ext uri="{FF2B5EF4-FFF2-40B4-BE49-F238E27FC236}">
                <a16:creationId xmlns:a16="http://schemas.microsoft.com/office/drawing/2014/main" id="{4EB8006E-3D13-8E4B-87FC-9EB7C293B2A7}"/>
              </a:ext>
            </a:extLst>
          </p:cNvPr>
          <p:cNvSpPr txBox="1"/>
          <p:nvPr/>
        </p:nvSpPr>
        <p:spPr>
          <a:xfrm>
            <a:off x="2264905" y="6419658"/>
            <a:ext cx="19776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2. Des maquettes au </a:t>
            </a:r>
            <a:r>
              <a:rPr lang="en-US" sz="1200" cap="small" dirty="0" err="1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projet</a:t>
            </a:r>
            <a:endParaRPr lang="en-US" sz="1200" cap="small" dirty="0">
              <a:solidFill>
                <a:schemeClr val="bg1"/>
              </a:soli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latin typeface="Arial Narrow" panose="020B0606020202030204" pitchFamily="34" charset="0"/>
            </a:endParaRPr>
          </a:p>
        </p:txBody>
      </p:sp>
      <p:sp>
        <p:nvSpPr>
          <p:cNvPr id="56" name="TextBox 46">
            <a:extLst>
              <a:ext uri="{FF2B5EF4-FFF2-40B4-BE49-F238E27FC236}">
                <a16:creationId xmlns:a16="http://schemas.microsoft.com/office/drawing/2014/main" id="{BF49AF58-9106-310B-2A86-B9BE8CC17EA3}"/>
              </a:ext>
            </a:extLst>
          </p:cNvPr>
          <p:cNvSpPr txBox="1"/>
          <p:nvPr/>
        </p:nvSpPr>
        <p:spPr>
          <a:xfrm>
            <a:off x="10029308" y="6412512"/>
            <a:ext cx="11127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6.Conclusion</a:t>
            </a:r>
          </a:p>
        </p:txBody>
      </p:sp>
      <p:sp>
        <p:nvSpPr>
          <p:cNvPr id="72" name="TextBox 15">
            <a:extLst>
              <a:ext uri="{FF2B5EF4-FFF2-40B4-BE49-F238E27FC236}">
                <a16:creationId xmlns:a16="http://schemas.microsoft.com/office/drawing/2014/main" id="{FDCB9A20-472A-B31F-AC9B-C0AA448059BF}"/>
              </a:ext>
            </a:extLst>
          </p:cNvPr>
          <p:cNvSpPr txBox="1"/>
          <p:nvPr/>
        </p:nvSpPr>
        <p:spPr>
          <a:xfrm>
            <a:off x="437113" y="184396"/>
            <a:ext cx="350487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4</a:t>
            </a:r>
            <a:r>
              <a:rPr lang="ru-RU" sz="2000" dirty="0"/>
              <a:t>. R</a:t>
            </a:r>
            <a:r>
              <a:rPr lang="en-GB" sz="2000" dirty="0"/>
              <a:t>ESPONSIVE -</a:t>
            </a:r>
            <a:r>
              <a:rPr lang="ru-RU" sz="2000" dirty="0"/>
              <a:t> le visuel.</a:t>
            </a:r>
          </a:p>
        </p:txBody>
      </p:sp>
    </p:spTree>
    <p:extLst>
      <p:ext uri="{BB962C8B-B14F-4D97-AF65-F5344CB8AC3E}">
        <p14:creationId xmlns:p14="http://schemas.microsoft.com/office/powerpoint/2010/main" val="24076114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049614E9-89CC-44F5-9295-6248F84724D2}"/>
              </a:ext>
            </a:extLst>
          </p:cNvPr>
          <p:cNvSpPr txBox="1"/>
          <p:nvPr/>
        </p:nvSpPr>
        <p:spPr>
          <a:xfrm>
            <a:off x="2041334" y="1211232"/>
            <a:ext cx="2311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Page </a:t>
            </a:r>
            <a:r>
              <a:rPr lang="en-GB" dirty="0" err="1"/>
              <a:t>d’accueil</a:t>
            </a:r>
            <a:endParaRPr lang="fr-FR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298F73E4-A68D-4821-ADC3-890730882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2549" y="6351555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sz="1600" smtClean="0"/>
              <a:pPr/>
              <a:t>13</a:t>
            </a:fld>
            <a:endParaRPr lang="en-US" sz="1600" dirty="0"/>
          </a:p>
        </p:txBody>
      </p:sp>
      <p:sp>
        <p:nvSpPr>
          <p:cNvPr id="29" name="TextBox 22">
            <a:extLst>
              <a:ext uri="{FF2B5EF4-FFF2-40B4-BE49-F238E27FC236}">
                <a16:creationId xmlns:a16="http://schemas.microsoft.com/office/drawing/2014/main" id="{C728ABC3-3E10-4878-BF27-B4B2658A7A5A}"/>
              </a:ext>
            </a:extLst>
          </p:cNvPr>
          <p:cNvSpPr txBox="1"/>
          <p:nvPr/>
        </p:nvSpPr>
        <p:spPr>
          <a:xfrm>
            <a:off x="8768364" y="1211232"/>
            <a:ext cx="1411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Menu-1</a:t>
            </a:r>
            <a:endParaRPr lang="fr-FR" dirty="0"/>
          </a:p>
        </p:txBody>
      </p:sp>
      <p:sp>
        <p:nvSpPr>
          <p:cNvPr id="38" name="TextBox 22">
            <a:extLst>
              <a:ext uri="{FF2B5EF4-FFF2-40B4-BE49-F238E27FC236}">
                <a16:creationId xmlns:a16="http://schemas.microsoft.com/office/drawing/2014/main" id="{73E0BCC9-ED51-4324-9AB6-5D05E6995096}"/>
              </a:ext>
            </a:extLst>
          </p:cNvPr>
          <p:cNvSpPr txBox="1"/>
          <p:nvPr/>
        </p:nvSpPr>
        <p:spPr>
          <a:xfrm>
            <a:off x="5277493" y="572018"/>
            <a:ext cx="34112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Ipad</a:t>
            </a:r>
            <a:r>
              <a:rPr lang="en-GB" dirty="0"/>
              <a:t> mini  768px</a:t>
            </a:r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E96745AA-1E4D-44F0-9D12-93532C2BAF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3932" y="1857827"/>
            <a:ext cx="2605215" cy="3497458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659F63DB-4494-4E55-AD5A-549EE50035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65968" y="1857827"/>
            <a:ext cx="2615430" cy="3497458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A29E33FD-7F2D-48ED-9931-4A1FFCB1F4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7055" y="1857828"/>
            <a:ext cx="2598402" cy="3497457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1714A8FA-CC9F-4EC5-A8B6-7AA1A4934B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62278" y="1857828"/>
            <a:ext cx="2814046" cy="3497457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C0BEC2E4-0FCF-1E80-596C-3CACA0494E06}"/>
              </a:ext>
            </a:extLst>
          </p:cNvPr>
          <p:cNvSpPr/>
          <p:nvPr/>
        </p:nvSpPr>
        <p:spPr>
          <a:xfrm>
            <a:off x="9649625" y="6450157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163CE48-6A24-8896-931D-91BE68933CDE}"/>
              </a:ext>
            </a:extLst>
          </p:cNvPr>
          <p:cNvSpPr/>
          <p:nvPr/>
        </p:nvSpPr>
        <p:spPr>
          <a:xfrm>
            <a:off x="5977356" y="6454867"/>
            <a:ext cx="1787277" cy="2160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70BD0AF-E4CC-7352-A9D0-2D56FB4A2466}"/>
              </a:ext>
            </a:extLst>
          </p:cNvPr>
          <p:cNvSpPr/>
          <p:nvPr/>
        </p:nvSpPr>
        <p:spPr>
          <a:xfrm>
            <a:off x="4125192" y="6454867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83E5B4A-7D1E-F430-2401-327F4F53DFEC}"/>
              </a:ext>
            </a:extLst>
          </p:cNvPr>
          <p:cNvSpPr/>
          <p:nvPr/>
        </p:nvSpPr>
        <p:spPr>
          <a:xfrm>
            <a:off x="402273" y="6456455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0" name="TextBox 46">
            <a:extLst>
              <a:ext uri="{FF2B5EF4-FFF2-40B4-BE49-F238E27FC236}">
                <a16:creationId xmlns:a16="http://schemas.microsoft.com/office/drawing/2014/main" id="{BF810206-F6E9-4D49-6468-2049F23E5422}"/>
              </a:ext>
            </a:extLst>
          </p:cNvPr>
          <p:cNvSpPr txBox="1"/>
          <p:nvPr/>
        </p:nvSpPr>
        <p:spPr>
          <a:xfrm>
            <a:off x="4189848" y="6427105"/>
            <a:ext cx="20506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3. Le code html, sass, w3c</a:t>
            </a:r>
          </a:p>
        </p:txBody>
      </p:sp>
      <p:sp>
        <p:nvSpPr>
          <p:cNvPr id="41" name="TextBox 46">
            <a:extLst>
              <a:ext uri="{FF2B5EF4-FFF2-40B4-BE49-F238E27FC236}">
                <a16:creationId xmlns:a16="http://schemas.microsoft.com/office/drawing/2014/main" id="{E94ABCAA-182A-E890-E675-F9F9747483C2}"/>
              </a:ext>
            </a:extLst>
          </p:cNvPr>
          <p:cNvSpPr txBox="1"/>
          <p:nvPr/>
        </p:nvSpPr>
        <p:spPr>
          <a:xfrm>
            <a:off x="6354393" y="6419658"/>
            <a:ext cx="10332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4.Responsive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A00F884-680F-6826-B2A1-F1B7AE7C0BB4}"/>
              </a:ext>
            </a:extLst>
          </p:cNvPr>
          <p:cNvSpPr/>
          <p:nvPr/>
        </p:nvSpPr>
        <p:spPr>
          <a:xfrm>
            <a:off x="7816014" y="6454867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TextBox 46">
            <a:extLst>
              <a:ext uri="{FF2B5EF4-FFF2-40B4-BE49-F238E27FC236}">
                <a16:creationId xmlns:a16="http://schemas.microsoft.com/office/drawing/2014/main" id="{FA181775-4E29-A897-A149-9866030D205F}"/>
              </a:ext>
            </a:extLst>
          </p:cNvPr>
          <p:cNvSpPr txBox="1"/>
          <p:nvPr/>
        </p:nvSpPr>
        <p:spPr>
          <a:xfrm>
            <a:off x="7797752" y="6427105"/>
            <a:ext cx="17869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5.Animations et transitions</a:t>
            </a:r>
          </a:p>
        </p:txBody>
      </p:sp>
      <p:sp>
        <p:nvSpPr>
          <p:cNvPr id="44" name="TextBox 46">
            <a:extLst>
              <a:ext uri="{FF2B5EF4-FFF2-40B4-BE49-F238E27FC236}">
                <a16:creationId xmlns:a16="http://schemas.microsoft.com/office/drawing/2014/main" id="{E4852ECD-F572-0BA6-AEDE-C9B4D40940F1}"/>
              </a:ext>
            </a:extLst>
          </p:cNvPr>
          <p:cNvSpPr txBox="1"/>
          <p:nvPr/>
        </p:nvSpPr>
        <p:spPr>
          <a:xfrm>
            <a:off x="365310" y="6427105"/>
            <a:ext cx="17595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1. </a:t>
            </a:r>
            <a:r>
              <a:rPr lang="fr-FR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Présentation</a:t>
            </a: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  </a:t>
            </a:r>
            <a:r>
              <a:rPr lang="fr-FR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générale </a:t>
            </a: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  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925EB8C3-B648-383B-7D80-508F94FBF27C}"/>
              </a:ext>
            </a:extLst>
          </p:cNvPr>
          <p:cNvSpPr/>
          <p:nvPr/>
        </p:nvSpPr>
        <p:spPr>
          <a:xfrm>
            <a:off x="2263731" y="6457604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TextBox 46">
            <a:extLst>
              <a:ext uri="{FF2B5EF4-FFF2-40B4-BE49-F238E27FC236}">
                <a16:creationId xmlns:a16="http://schemas.microsoft.com/office/drawing/2014/main" id="{351E493D-02C1-E0E8-5F06-2D61A52E5306}"/>
              </a:ext>
            </a:extLst>
          </p:cNvPr>
          <p:cNvSpPr txBox="1"/>
          <p:nvPr/>
        </p:nvSpPr>
        <p:spPr>
          <a:xfrm>
            <a:off x="2264905" y="6419658"/>
            <a:ext cx="19776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2. Des maquettes au </a:t>
            </a:r>
            <a:r>
              <a:rPr lang="en-US" sz="1200" cap="small" dirty="0" err="1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projet</a:t>
            </a:r>
            <a:endParaRPr lang="en-US" sz="1200" cap="small" dirty="0">
              <a:solidFill>
                <a:schemeClr val="bg1"/>
              </a:soli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latin typeface="Arial Narrow" panose="020B0606020202030204" pitchFamily="34" charset="0"/>
            </a:endParaRPr>
          </a:p>
        </p:txBody>
      </p:sp>
      <p:sp>
        <p:nvSpPr>
          <p:cNvPr id="55" name="TextBox 46">
            <a:extLst>
              <a:ext uri="{FF2B5EF4-FFF2-40B4-BE49-F238E27FC236}">
                <a16:creationId xmlns:a16="http://schemas.microsoft.com/office/drawing/2014/main" id="{E50AA7D5-9270-FACD-9484-00CF70FAEF84}"/>
              </a:ext>
            </a:extLst>
          </p:cNvPr>
          <p:cNvSpPr txBox="1"/>
          <p:nvPr/>
        </p:nvSpPr>
        <p:spPr>
          <a:xfrm>
            <a:off x="10029308" y="6412512"/>
            <a:ext cx="11127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6.Conclusion</a:t>
            </a:r>
          </a:p>
        </p:txBody>
      </p:sp>
      <p:sp>
        <p:nvSpPr>
          <p:cNvPr id="57" name="TextBox 15">
            <a:extLst>
              <a:ext uri="{FF2B5EF4-FFF2-40B4-BE49-F238E27FC236}">
                <a16:creationId xmlns:a16="http://schemas.microsoft.com/office/drawing/2014/main" id="{04866CE6-41D4-689B-0475-78F6859FAAD6}"/>
              </a:ext>
            </a:extLst>
          </p:cNvPr>
          <p:cNvSpPr txBox="1"/>
          <p:nvPr/>
        </p:nvSpPr>
        <p:spPr>
          <a:xfrm>
            <a:off x="437113" y="184396"/>
            <a:ext cx="350487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4</a:t>
            </a:r>
            <a:r>
              <a:rPr lang="ru-RU" sz="2000" dirty="0"/>
              <a:t>. R</a:t>
            </a:r>
            <a:r>
              <a:rPr lang="en-GB" sz="2000" dirty="0"/>
              <a:t>ESPONSIVE -</a:t>
            </a:r>
            <a:r>
              <a:rPr lang="ru-RU" sz="2000" dirty="0"/>
              <a:t> le visuel.</a:t>
            </a:r>
          </a:p>
        </p:txBody>
      </p:sp>
    </p:spTree>
    <p:extLst>
      <p:ext uri="{BB962C8B-B14F-4D97-AF65-F5344CB8AC3E}">
        <p14:creationId xmlns:p14="http://schemas.microsoft.com/office/powerpoint/2010/main" val="26183693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049614E9-89CC-44F5-9295-6248F84724D2}"/>
              </a:ext>
            </a:extLst>
          </p:cNvPr>
          <p:cNvSpPr txBox="1"/>
          <p:nvPr/>
        </p:nvSpPr>
        <p:spPr>
          <a:xfrm>
            <a:off x="2250078" y="1059711"/>
            <a:ext cx="2311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Page </a:t>
            </a:r>
            <a:r>
              <a:rPr lang="en-GB" dirty="0" err="1"/>
              <a:t>d’accueil</a:t>
            </a:r>
            <a:endParaRPr lang="fr-FR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298F73E4-A68D-4821-ADC3-890730882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30951" y="6374685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sz="1600" smtClean="0"/>
              <a:pPr/>
              <a:t>14</a:t>
            </a:fld>
            <a:endParaRPr lang="en-US" sz="1600" dirty="0"/>
          </a:p>
        </p:txBody>
      </p:sp>
      <p:sp>
        <p:nvSpPr>
          <p:cNvPr id="29" name="TextBox 22">
            <a:extLst>
              <a:ext uri="{FF2B5EF4-FFF2-40B4-BE49-F238E27FC236}">
                <a16:creationId xmlns:a16="http://schemas.microsoft.com/office/drawing/2014/main" id="{C728ABC3-3E10-4878-BF27-B4B2658A7A5A}"/>
              </a:ext>
            </a:extLst>
          </p:cNvPr>
          <p:cNvSpPr txBox="1"/>
          <p:nvPr/>
        </p:nvSpPr>
        <p:spPr>
          <a:xfrm>
            <a:off x="8669037" y="1082883"/>
            <a:ext cx="1411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Menu-1</a:t>
            </a:r>
            <a:endParaRPr lang="fr-FR" dirty="0"/>
          </a:p>
        </p:txBody>
      </p:sp>
      <p:sp>
        <p:nvSpPr>
          <p:cNvPr id="38" name="TextBox 22">
            <a:extLst>
              <a:ext uri="{FF2B5EF4-FFF2-40B4-BE49-F238E27FC236}">
                <a16:creationId xmlns:a16="http://schemas.microsoft.com/office/drawing/2014/main" id="{73E0BCC9-ED51-4324-9AB6-5D05E6995096}"/>
              </a:ext>
            </a:extLst>
          </p:cNvPr>
          <p:cNvSpPr txBox="1"/>
          <p:nvPr/>
        </p:nvSpPr>
        <p:spPr>
          <a:xfrm>
            <a:off x="5702930" y="588278"/>
            <a:ext cx="1924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Ipad</a:t>
            </a:r>
            <a:r>
              <a:rPr lang="en-GB" dirty="0"/>
              <a:t>  810px</a:t>
            </a:r>
            <a:endParaRPr lang="fr-FR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77F238FD-185E-4290-A9AD-C8B9224572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976" y="1696494"/>
            <a:ext cx="2698493" cy="3591328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67DB0955-732F-42E5-BDCE-D8B8E0C20E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0617" y="1685370"/>
            <a:ext cx="2698493" cy="3613576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70563239-C4CA-47D0-A8F8-B8188C43E8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7952" y="1696494"/>
            <a:ext cx="2728227" cy="3614058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80940842-E742-4628-AF53-F3CA157DB5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56910" y="1696494"/>
            <a:ext cx="2698492" cy="3614708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DCD475E9-4E9E-CFA1-D74E-5F85262AF63E}"/>
              </a:ext>
            </a:extLst>
          </p:cNvPr>
          <p:cNvSpPr/>
          <p:nvPr/>
        </p:nvSpPr>
        <p:spPr>
          <a:xfrm>
            <a:off x="9649625" y="6450157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ACBDDD9-1637-A404-F5F9-F0571C6EBD14}"/>
              </a:ext>
            </a:extLst>
          </p:cNvPr>
          <p:cNvSpPr/>
          <p:nvPr/>
        </p:nvSpPr>
        <p:spPr>
          <a:xfrm>
            <a:off x="5977356" y="6454867"/>
            <a:ext cx="1787277" cy="2160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55D3434-EC2C-73F3-A28A-13D0900EE773}"/>
              </a:ext>
            </a:extLst>
          </p:cNvPr>
          <p:cNvSpPr/>
          <p:nvPr/>
        </p:nvSpPr>
        <p:spPr>
          <a:xfrm>
            <a:off x="4125192" y="6454867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9CB6E1F-F113-CC9E-BA50-AA9A0B25A229}"/>
              </a:ext>
            </a:extLst>
          </p:cNvPr>
          <p:cNvSpPr/>
          <p:nvPr/>
        </p:nvSpPr>
        <p:spPr>
          <a:xfrm>
            <a:off x="402273" y="6456455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0" name="TextBox 46">
            <a:extLst>
              <a:ext uri="{FF2B5EF4-FFF2-40B4-BE49-F238E27FC236}">
                <a16:creationId xmlns:a16="http://schemas.microsoft.com/office/drawing/2014/main" id="{D133FD03-15A2-154D-5AAC-698C20991BE9}"/>
              </a:ext>
            </a:extLst>
          </p:cNvPr>
          <p:cNvSpPr txBox="1"/>
          <p:nvPr/>
        </p:nvSpPr>
        <p:spPr>
          <a:xfrm>
            <a:off x="4189848" y="6427105"/>
            <a:ext cx="20506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3. Le code html, sass, w3c</a:t>
            </a:r>
          </a:p>
        </p:txBody>
      </p:sp>
      <p:sp>
        <p:nvSpPr>
          <p:cNvPr id="41" name="TextBox 46">
            <a:extLst>
              <a:ext uri="{FF2B5EF4-FFF2-40B4-BE49-F238E27FC236}">
                <a16:creationId xmlns:a16="http://schemas.microsoft.com/office/drawing/2014/main" id="{667D1591-6790-C9BB-7A8D-292DACC4EEF5}"/>
              </a:ext>
            </a:extLst>
          </p:cNvPr>
          <p:cNvSpPr txBox="1"/>
          <p:nvPr/>
        </p:nvSpPr>
        <p:spPr>
          <a:xfrm>
            <a:off x="6354393" y="6419658"/>
            <a:ext cx="10332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4.Responsive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691152CE-5387-2FFB-F462-5F1CDCF66D61}"/>
              </a:ext>
            </a:extLst>
          </p:cNvPr>
          <p:cNvSpPr/>
          <p:nvPr/>
        </p:nvSpPr>
        <p:spPr>
          <a:xfrm>
            <a:off x="7816014" y="6454867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TextBox 46">
            <a:extLst>
              <a:ext uri="{FF2B5EF4-FFF2-40B4-BE49-F238E27FC236}">
                <a16:creationId xmlns:a16="http://schemas.microsoft.com/office/drawing/2014/main" id="{04AB796A-E15B-5D48-49A2-968983D4A187}"/>
              </a:ext>
            </a:extLst>
          </p:cNvPr>
          <p:cNvSpPr txBox="1"/>
          <p:nvPr/>
        </p:nvSpPr>
        <p:spPr>
          <a:xfrm>
            <a:off x="7797752" y="6427105"/>
            <a:ext cx="17869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5.Animations et transitions</a:t>
            </a:r>
          </a:p>
        </p:txBody>
      </p:sp>
      <p:sp>
        <p:nvSpPr>
          <p:cNvPr id="44" name="TextBox 46">
            <a:extLst>
              <a:ext uri="{FF2B5EF4-FFF2-40B4-BE49-F238E27FC236}">
                <a16:creationId xmlns:a16="http://schemas.microsoft.com/office/drawing/2014/main" id="{2FA402C8-880B-4523-1CB8-DD2CF7629B95}"/>
              </a:ext>
            </a:extLst>
          </p:cNvPr>
          <p:cNvSpPr txBox="1"/>
          <p:nvPr/>
        </p:nvSpPr>
        <p:spPr>
          <a:xfrm>
            <a:off x="365310" y="6427105"/>
            <a:ext cx="17595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1. </a:t>
            </a:r>
            <a:r>
              <a:rPr lang="fr-FR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Présentation</a:t>
            </a: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  </a:t>
            </a:r>
            <a:r>
              <a:rPr lang="fr-FR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générale </a:t>
            </a: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  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E35F01A-7544-2686-72CE-222AE2E1610D}"/>
              </a:ext>
            </a:extLst>
          </p:cNvPr>
          <p:cNvSpPr/>
          <p:nvPr/>
        </p:nvSpPr>
        <p:spPr>
          <a:xfrm>
            <a:off x="2263731" y="6457604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4" name="TextBox 46">
            <a:extLst>
              <a:ext uri="{FF2B5EF4-FFF2-40B4-BE49-F238E27FC236}">
                <a16:creationId xmlns:a16="http://schemas.microsoft.com/office/drawing/2014/main" id="{36684518-4AFD-A6D3-921D-99029EF03770}"/>
              </a:ext>
            </a:extLst>
          </p:cNvPr>
          <p:cNvSpPr txBox="1"/>
          <p:nvPr/>
        </p:nvSpPr>
        <p:spPr>
          <a:xfrm>
            <a:off x="2264905" y="6419658"/>
            <a:ext cx="19776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2. Des maquettes au </a:t>
            </a:r>
            <a:r>
              <a:rPr lang="en-US" sz="1200" cap="small" dirty="0" err="1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projet</a:t>
            </a:r>
            <a:endParaRPr lang="en-US" sz="1200" cap="small" dirty="0">
              <a:solidFill>
                <a:schemeClr val="bg1"/>
              </a:soli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latin typeface="Arial Narrow" panose="020B0606020202030204" pitchFamily="34" charset="0"/>
            </a:endParaRPr>
          </a:p>
        </p:txBody>
      </p:sp>
      <p:sp>
        <p:nvSpPr>
          <p:cNvPr id="56" name="TextBox 46">
            <a:extLst>
              <a:ext uri="{FF2B5EF4-FFF2-40B4-BE49-F238E27FC236}">
                <a16:creationId xmlns:a16="http://schemas.microsoft.com/office/drawing/2014/main" id="{E0442553-C16B-365B-3142-1147D7EFDEB2}"/>
              </a:ext>
            </a:extLst>
          </p:cNvPr>
          <p:cNvSpPr txBox="1"/>
          <p:nvPr/>
        </p:nvSpPr>
        <p:spPr>
          <a:xfrm>
            <a:off x="10029308" y="6412512"/>
            <a:ext cx="11127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6.Conclusion</a:t>
            </a:r>
          </a:p>
        </p:txBody>
      </p:sp>
      <p:sp>
        <p:nvSpPr>
          <p:cNvPr id="72" name="TextBox 15">
            <a:extLst>
              <a:ext uri="{FF2B5EF4-FFF2-40B4-BE49-F238E27FC236}">
                <a16:creationId xmlns:a16="http://schemas.microsoft.com/office/drawing/2014/main" id="{DEDE1851-EBA8-F150-1862-70177A70B621}"/>
              </a:ext>
            </a:extLst>
          </p:cNvPr>
          <p:cNvSpPr txBox="1"/>
          <p:nvPr/>
        </p:nvSpPr>
        <p:spPr>
          <a:xfrm>
            <a:off x="437113" y="184396"/>
            <a:ext cx="350487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4</a:t>
            </a:r>
            <a:r>
              <a:rPr lang="ru-RU" sz="2000" dirty="0"/>
              <a:t>. R</a:t>
            </a:r>
            <a:r>
              <a:rPr lang="en-GB" sz="2000" dirty="0"/>
              <a:t>ESPONSIVE -</a:t>
            </a:r>
            <a:r>
              <a:rPr lang="ru-RU" sz="2000" dirty="0"/>
              <a:t> le visuel.</a:t>
            </a:r>
          </a:p>
        </p:txBody>
      </p:sp>
    </p:spTree>
    <p:extLst>
      <p:ext uri="{BB962C8B-B14F-4D97-AF65-F5344CB8AC3E}">
        <p14:creationId xmlns:p14="http://schemas.microsoft.com/office/powerpoint/2010/main" val="11427141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049614E9-89CC-44F5-9295-6248F84724D2}"/>
              </a:ext>
            </a:extLst>
          </p:cNvPr>
          <p:cNvSpPr txBox="1"/>
          <p:nvPr/>
        </p:nvSpPr>
        <p:spPr>
          <a:xfrm>
            <a:off x="5103905" y="1064300"/>
            <a:ext cx="2311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Page </a:t>
            </a:r>
            <a:r>
              <a:rPr lang="en-GB" dirty="0" err="1"/>
              <a:t>d’accueil</a:t>
            </a:r>
            <a:endParaRPr lang="fr-FR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298F73E4-A68D-4821-ADC3-890730882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23627" y="6374685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sz="1600" smtClean="0"/>
              <a:pPr/>
              <a:t>15</a:t>
            </a:fld>
            <a:endParaRPr lang="en-US" sz="1600" dirty="0"/>
          </a:p>
        </p:txBody>
      </p:sp>
      <p:sp>
        <p:nvSpPr>
          <p:cNvPr id="38" name="TextBox 22">
            <a:extLst>
              <a:ext uri="{FF2B5EF4-FFF2-40B4-BE49-F238E27FC236}">
                <a16:creationId xmlns:a16="http://schemas.microsoft.com/office/drawing/2014/main" id="{73E0BCC9-ED51-4324-9AB6-5D05E6995096}"/>
              </a:ext>
            </a:extLst>
          </p:cNvPr>
          <p:cNvSpPr txBox="1"/>
          <p:nvPr/>
        </p:nvSpPr>
        <p:spPr>
          <a:xfrm>
            <a:off x="4541376" y="384451"/>
            <a:ext cx="4306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Desktop 1280px  (Max-Width 1680px)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62D4DF9B-E436-4E20-857D-A82DB53F11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5835" y="1519543"/>
            <a:ext cx="4975760" cy="4203054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C5B6228F-6651-40E2-B42B-7D130A33F5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9868" y="1526126"/>
            <a:ext cx="4975760" cy="4196471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52057068-8BBF-6C79-30BA-C05A1705AFDF}"/>
              </a:ext>
            </a:extLst>
          </p:cNvPr>
          <p:cNvSpPr/>
          <p:nvPr/>
        </p:nvSpPr>
        <p:spPr>
          <a:xfrm>
            <a:off x="9649625" y="6450157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6181A84-C89B-53CF-C564-738D8F9F9E7F}"/>
              </a:ext>
            </a:extLst>
          </p:cNvPr>
          <p:cNvSpPr/>
          <p:nvPr/>
        </p:nvSpPr>
        <p:spPr>
          <a:xfrm>
            <a:off x="5977356" y="6454867"/>
            <a:ext cx="1787277" cy="2160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4794D9C-339C-C160-0C66-0BD1D188036E}"/>
              </a:ext>
            </a:extLst>
          </p:cNvPr>
          <p:cNvSpPr/>
          <p:nvPr/>
        </p:nvSpPr>
        <p:spPr>
          <a:xfrm>
            <a:off x="4125192" y="6454867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F1E13C6-E287-7DE2-217E-7FA9BB936129}"/>
              </a:ext>
            </a:extLst>
          </p:cNvPr>
          <p:cNvSpPr/>
          <p:nvPr/>
        </p:nvSpPr>
        <p:spPr>
          <a:xfrm>
            <a:off x="402273" y="6456455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6" name="TextBox 46">
            <a:extLst>
              <a:ext uri="{FF2B5EF4-FFF2-40B4-BE49-F238E27FC236}">
                <a16:creationId xmlns:a16="http://schemas.microsoft.com/office/drawing/2014/main" id="{3E54981D-C7A8-4DE6-D048-462B9DE1CE27}"/>
              </a:ext>
            </a:extLst>
          </p:cNvPr>
          <p:cNvSpPr txBox="1"/>
          <p:nvPr/>
        </p:nvSpPr>
        <p:spPr>
          <a:xfrm>
            <a:off x="4189848" y="6427105"/>
            <a:ext cx="20506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3. Le code html, sass, w3c</a:t>
            </a:r>
          </a:p>
        </p:txBody>
      </p:sp>
      <p:sp>
        <p:nvSpPr>
          <p:cNvPr id="37" name="TextBox 46">
            <a:extLst>
              <a:ext uri="{FF2B5EF4-FFF2-40B4-BE49-F238E27FC236}">
                <a16:creationId xmlns:a16="http://schemas.microsoft.com/office/drawing/2014/main" id="{13AE3728-815B-4ED4-191C-1E4996EB810A}"/>
              </a:ext>
            </a:extLst>
          </p:cNvPr>
          <p:cNvSpPr txBox="1"/>
          <p:nvPr/>
        </p:nvSpPr>
        <p:spPr>
          <a:xfrm>
            <a:off x="6354393" y="6419658"/>
            <a:ext cx="10332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4.Responsive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1F5A4A22-B279-AC3D-6777-BC3F226EADC7}"/>
              </a:ext>
            </a:extLst>
          </p:cNvPr>
          <p:cNvSpPr/>
          <p:nvPr/>
        </p:nvSpPr>
        <p:spPr>
          <a:xfrm>
            <a:off x="7816014" y="6454867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TextBox 46">
            <a:extLst>
              <a:ext uri="{FF2B5EF4-FFF2-40B4-BE49-F238E27FC236}">
                <a16:creationId xmlns:a16="http://schemas.microsoft.com/office/drawing/2014/main" id="{348F457E-DE65-D594-4506-3CC8C6658D27}"/>
              </a:ext>
            </a:extLst>
          </p:cNvPr>
          <p:cNvSpPr txBox="1"/>
          <p:nvPr/>
        </p:nvSpPr>
        <p:spPr>
          <a:xfrm>
            <a:off x="7797752" y="6427105"/>
            <a:ext cx="17869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5.Animations et transitions</a:t>
            </a:r>
          </a:p>
        </p:txBody>
      </p:sp>
      <p:sp>
        <p:nvSpPr>
          <p:cNvPr id="41" name="TextBox 46">
            <a:extLst>
              <a:ext uri="{FF2B5EF4-FFF2-40B4-BE49-F238E27FC236}">
                <a16:creationId xmlns:a16="http://schemas.microsoft.com/office/drawing/2014/main" id="{96FAE2EE-6F6D-26FE-3C51-757125A39660}"/>
              </a:ext>
            </a:extLst>
          </p:cNvPr>
          <p:cNvSpPr txBox="1"/>
          <p:nvPr/>
        </p:nvSpPr>
        <p:spPr>
          <a:xfrm>
            <a:off x="365310" y="6427105"/>
            <a:ext cx="17595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1. </a:t>
            </a:r>
            <a:r>
              <a:rPr lang="fr-FR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Présentation</a:t>
            </a: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  </a:t>
            </a:r>
            <a:r>
              <a:rPr lang="fr-FR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générale </a:t>
            </a: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  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E3C14491-BA0A-4293-3AC9-24BC672CB0A5}"/>
              </a:ext>
            </a:extLst>
          </p:cNvPr>
          <p:cNvSpPr/>
          <p:nvPr/>
        </p:nvSpPr>
        <p:spPr>
          <a:xfrm>
            <a:off x="2263731" y="6457604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TextBox 46">
            <a:extLst>
              <a:ext uri="{FF2B5EF4-FFF2-40B4-BE49-F238E27FC236}">
                <a16:creationId xmlns:a16="http://schemas.microsoft.com/office/drawing/2014/main" id="{F4EBB7C6-EA11-A0ED-7545-C9C3FB39EFA6}"/>
              </a:ext>
            </a:extLst>
          </p:cNvPr>
          <p:cNvSpPr txBox="1"/>
          <p:nvPr/>
        </p:nvSpPr>
        <p:spPr>
          <a:xfrm>
            <a:off x="2264905" y="6419658"/>
            <a:ext cx="19776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2. Des maquettes au </a:t>
            </a:r>
            <a:r>
              <a:rPr lang="en-US" sz="1200" cap="small" dirty="0" err="1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projet</a:t>
            </a:r>
            <a:endParaRPr lang="en-US" sz="1200" cap="small" dirty="0">
              <a:solidFill>
                <a:schemeClr val="bg1"/>
              </a:soli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latin typeface="Arial Narrow" panose="020B0606020202030204" pitchFamily="34" charset="0"/>
            </a:endParaRPr>
          </a:p>
        </p:txBody>
      </p:sp>
      <p:sp>
        <p:nvSpPr>
          <p:cNvPr id="68" name="TextBox 46">
            <a:extLst>
              <a:ext uri="{FF2B5EF4-FFF2-40B4-BE49-F238E27FC236}">
                <a16:creationId xmlns:a16="http://schemas.microsoft.com/office/drawing/2014/main" id="{B7740398-BCF2-EA8F-0D7B-542725725FD2}"/>
              </a:ext>
            </a:extLst>
          </p:cNvPr>
          <p:cNvSpPr txBox="1"/>
          <p:nvPr/>
        </p:nvSpPr>
        <p:spPr>
          <a:xfrm>
            <a:off x="10029308" y="6412512"/>
            <a:ext cx="11127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6.Conclusion</a:t>
            </a:r>
          </a:p>
        </p:txBody>
      </p:sp>
      <p:sp>
        <p:nvSpPr>
          <p:cNvPr id="69" name="TextBox 15">
            <a:extLst>
              <a:ext uri="{FF2B5EF4-FFF2-40B4-BE49-F238E27FC236}">
                <a16:creationId xmlns:a16="http://schemas.microsoft.com/office/drawing/2014/main" id="{3BC5CE8D-F028-79AC-3D5F-E666A3B122CA}"/>
              </a:ext>
            </a:extLst>
          </p:cNvPr>
          <p:cNvSpPr txBox="1"/>
          <p:nvPr/>
        </p:nvSpPr>
        <p:spPr>
          <a:xfrm>
            <a:off x="437113" y="184396"/>
            <a:ext cx="350487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4</a:t>
            </a:r>
            <a:r>
              <a:rPr lang="ru-RU" sz="2000" dirty="0"/>
              <a:t>. R</a:t>
            </a:r>
            <a:r>
              <a:rPr lang="en-GB" sz="2000" dirty="0"/>
              <a:t>ESPONSIVE -</a:t>
            </a:r>
            <a:r>
              <a:rPr lang="ru-RU" sz="2000" dirty="0"/>
              <a:t> le visuel.</a:t>
            </a:r>
          </a:p>
        </p:txBody>
      </p:sp>
    </p:spTree>
    <p:extLst>
      <p:ext uri="{BB962C8B-B14F-4D97-AF65-F5344CB8AC3E}">
        <p14:creationId xmlns:p14="http://schemas.microsoft.com/office/powerpoint/2010/main" val="23216865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298F73E4-A68D-4821-ADC3-890730882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32020" y="6351555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sz="1600" smtClean="0"/>
              <a:pPr/>
              <a:t>16</a:t>
            </a:fld>
            <a:endParaRPr lang="en-US" sz="1600" dirty="0"/>
          </a:p>
        </p:txBody>
      </p:sp>
      <p:sp>
        <p:nvSpPr>
          <p:cNvPr id="29" name="TextBox 22">
            <a:extLst>
              <a:ext uri="{FF2B5EF4-FFF2-40B4-BE49-F238E27FC236}">
                <a16:creationId xmlns:a16="http://schemas.microsoft.com/office/drawing/2014/main" id="{C728ABC3-3E10-4878-BF27-B4B2658A7A5A}"/>
              </a:ext>
            </a:extLst>
          </p:cNvPr>
          <p:cNvSpPr txBox="1"/>
          <p:nvPr/>
        </p:nvSpPr>
        <p:spPr>
          <a:xfrm>
            <a:off x="5497665" y="997929"/>
            <a:ext cx="1411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Menu-1</a:t>
            </a:r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96CA255C-265D-412F-93BD-D92F835A84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2329" y="1516418"/>
            <a:ext cx="4965124" cy="4203054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1519C2AE-F138-43EC-B7FA-76276AC8BF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9868" y="1516418"/>
            <a:ext cx="4982841" cy="4203054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BDE7F331-4B3A-EAF9-5B9F-6F9A7A263FE1}"/>
              </a:ext>
            </a:extLst>
          </p:cNvPr>
          <p:cNvSpPr/>
          <p:nvPr/>
        </p:nvSpPr>
        <p:spPr>
          <a:xfrm>
            <a:off x="9649625" y="6450157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4B7CB49-4322-1498-DB82-6D9B383B772E}"/>
              </a:ext>
            </a:extLst>
          </p:cNvPr>
          <p:cNvSpPr/>
          <p:nvPr/>
        </p:nvSpPr>
        <p:spPr>
          <a:xfrm>
            <a:off x="5977356" y="6454867"/>
            <a:ext cx="1787277" cy="2160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000BEAE-4857-7FB8-1B95-33CCFDD403B9}"/>
              </a:ext>
            </a:extLst>
          </p:cNvPr>
          <p:cNvSpPr/>
          <p:nvPr/>
        </p:nvSpPr>
        <p:spPr>
          <a:xfrm>
            <a:off x="4125192" y="6454867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F2537AA-C586-06F7-BAD8-57EBCBA5D9E1}"/>
              </a:ext>
            </a:extLst>
          </p:cNvPr>
          <p:cNvSpPr/>
          <p:nvPr/>
        </p:nvSpPr>
        <p:spPr>
          <a:xfrm>
            <a:off x="402273" y="6456455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6" name="TextBox 46">
            <a:extLst>
              <a:ext uri="{FF2B5EF4-FFF2-40B4-BE49-F238E27FC236}">
                <a16:creationId xmlns:a16="http://schemas.microsoft.com/office/drawing/2014/main" id="{C9E0BBE1-E836-EAC1-18F4-31871C41EAE3}"/>
              </a:ext>
            </a:extLst>
          </p:cNvPr>
          <p:cNvSpPr txBox="1"/>
          <p:nvPr/>
        </p:nvSpPr>
        <p:spPr>
          <a:xfrm>
            <a:off x="4189848" y="6427105"/>
            <a:ext cx="20506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3. Le code html, sass, w3c</a:t>
            </a:r>
          </a:p>
        </p:txBody>
      </p:sp>
      <p:sp>
        <p:nvSpPr>
          <p:cNvPr id="37" name="TextBox 46">
            <a:extLst>
              <a:ext uri="{FF2B5EF4-FFF2-40B4-BE49-F238E27FC236}">
                <a16:creationId xmlns:a16="http://schemas.microsoft.com/office/drawing/2014/main" id="{F48607A1-267A-D2D6-EB6C-C9B82D6088EE}"/>
              </a:ext>
            </a:extLst>
          </p:cNvPr>
          <p:cNvSpPr txBox="1"/>
          <p:nvPr/>
        </p:nvSpPr>
        <p:spPr>
          <a:xfrm>
            <a:off x="6354393" y="6419658"/>
            <a:ext cx="10332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4.Responsive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419169E-F2BB-56B7-EBFA-5C08C5EBCC2E}"/>
              </a:ext>
            </a:extLst>
          </p:cNvPr>
          <p:cNvSpPr/>
          <p:nvPr/>
        </p:nvSpPr>
        <p:spPr>
          <a:xfrm>
            <a:off x="7816014" y="6454867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TextBox 46">
            <a:extLst>
              <a:ext uri="{FF2B5EF4-FFF2-40B4-BE49-F238E27FC236}">
                <a16:creationId xmlns:a16="http://schemas.microsoft.com/office/drawing/2014/main" id="{1B510AD9-3617-047F-A000-1AA8966B7292}"/>
              </a:ext>
            </a:extLst>
          </p:cNvPr>
          <p:cNvSpPr txBox="1"/>
          <p:nvPr/>
        </p:nvSpPr>
        <p:spPr>
          <a:xfrm>
            <a:off x="7797752" y="6427105"/>
            <a:ext cx="17869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5.Animations et transitions</a:t>
            </a:r>
          </a:p>
        </p:txBody>
      </p:sp>
      <p:sp>
        <p:nvSpPr>
          <p:cNvPr id="41" name="TextBox 46">
            <a:extLst>
              <a:ext uri="{FF2B5EF4-FFF2-40B4-BE49-F238E27FC236}">
                <a16:creationId xmlns:a16="http://schemas.microsoft.com/office/drawing/2014/main" id="{34DBCFCA-4465-ECD2-7D7B-C6E5FE96FD61}"/>
              </a:ext>
            </a:extLst>
          </p:cNvPr>
          <p:cNvSpPr txBox="1"/>
          <p:nvPr/>
        </p:nvSpPr>
        <p:spPr>
          <a:xfrm>
            <a:off x="365310" y="6427105"/>
            <a:ext cx="17595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1. </a:t>
            </a:r>
            <a:r>
              <a:rPr lang="fr-FR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Présentation</a:t>
            </a: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  </a:t>
            </a:r>
            <a:r>
              <a:rPr lang="fr-FR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générale </a:t>
            </a: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  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C88C18C5-1495-2122-EA35-8217B37B1449}"/>
              </a:ext>
            </a:extLst>
          </p:cNvPr>
          <p:cNvSpPr/>
          <p:nvPr/>
        </p:nvSpPr>
        <p:spPr>
          <a:xfrm>
            <a:off x="2263731" y="6457604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TextBox 46">
            <a:extLst>
              <a:ext uri="{FF2B5EF4-FFF2-40B4-BE49-F238E27FC236}">
                <a16:creationId xmlns:a16="http://schemas.microsoft.com/office/drawing/2014/main" id="{F502FF83-3DD9-EA1B-3C88-6CB9D0D65DF3}"/>
              </a:ext>
            </a:extLst>
          </p:cNvPr>
          <p:cNvSpPr txBox="1"/>
          <p:nvPr/>
        </p:nvSpPr>
        <p:spPr>
          <a:xfrm>
            <a:off x="2264905" y="6419658"/>
            <a:ext cx="19776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2. Des maquettes au </a:t>
            </a:r>
            <a:r>
              <a:rPr lang="en-US" sz="1200" cap="small" dirty="0" err="1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projet</a:t>
            </a:r>
            <a:endParaRPr lang="en-US" sz="1200" cap="small" dirty="0">
              <a:solidFill>
                <a:schemeClr val="bg1"/>
              </a:soli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latin typeface="Arial Narrow" panose="020B0606020202030204" pitchFamily="34" charset="0"/>
            </a:endParaRPr>
          </a:p>
        </p:txBody>
      </p:sp>
      <p:sp>
        <p:nvSpPr>
          <p:cNvPr id="68" name="TextBox 46">
            <a:extLst>
              <a:ext uri="{FF2B5EF4-FFF2-40B4-BE49-F238E27FC236}">
                <a16:creationId xmlns:a16="http://schemas.microsoft.com/office/drawing/2014/main" id="{7C2DC9CA-A7AA-02AC-7C41-21766DC6000C}"/>
              </a:ext>
            </a:extLst>
          </p:cNvPr>
          <p:cNvSpPr txBox="1"/>
          <p:nvPr/>
        </p:nvSpPr>
        <p:spPr>
          <a:xfrm>
            <a:off x="10029308" y="6412512"/>
            <a:ext cx="11127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6.Conclusion</a:t>
            </a:r>
          </a:p>
        </p:txBody>
      </p:sp>
      <p:sp>
        <p:nvSpPr>
          <p:cNvPr id="69" name="TextBox 15">
            <a:extLst>
              <a:ext uri="{FF2B5EF4-FFF2-40B4-BE49-F238E27FC236}">
                <a16:creationId xmlns:a16="http://schemas.microsoft.com/office/drawing/2014/main" id="{AF428C46-97CE-9811-7B03-26D6880E21D0}"/>
              </a:ext>
            </a:extLst>
          </p:cNvPr>
          <p:cNvSpPr txBox="1"/>
          <p:nvPr/>
        </p:nvSpPr>
        <p:spPr>
          <a:xfrm>
            <a:off x="437113" y="184396"/>
            <a:ext cx="350487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4</a:t>
            </a:r>
            <a:r>
              <a:rPr lang="ru-RU" sz="2000" dirty="0"/>
              <a:t>. R</a:t>
            </a:r>
            <a:r>
              <a:rPr lang="en-GB" sz="2000" dirty="0"/>
              <a:t>ESPONSIVE -</a:t>
            </a:r>
            <a:r>
              <a:rPr lang="ru-RU" sz="2000" dirty="0"/>
              <a:t> le visuel.</a:t>
            </a:r>
          </a:p>
        </p:txBody>
      </p:sp>
      <p:sp>
        <p:nvSpPr>
          <p:cNvPr id="20" name="TextBox 22">
            <a:extLst>
              <a:ext uri="{FF2B5EF4-FFF2-40B4-BE49-F238E27FC236}">
                <a16:creationId xmlns:a16="http://schemas.microsoft.com/office/drawing/2014/main" id="{A1F7FAE6-4F50-6DDC-EC15-0C39B0D4CEDF}"/>
              </a:ext>
            </a:extLst>
          </p:cNvPr>
          <p:cNvSpPr txBox="1"/>
          <p:nvPr/>
        </p:nvSpPr>
        <p:spPr>
          <a:xfrm>
            <a:off x="4541376" y="384451"/>
            <a:ext cx="4306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Desktop 1280px  (Max-Width 1680px)</a:t>
            </a:r>
          </a:p>
        </p:txBody>
      </p:sp>
    </p:spTree>
    <p:extLst>
      <p:ext uri="{BB962C8B-B14F-4D97-AF65-F5344CB8AC3E}">
        <p14:creationId xmlns:p14="http://schemas.microsoft.com/office/powerpoint/2010/main" val="22573837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298F73E4-A68D-4821-ADC3-890730882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2497" y="6381261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sz="1600" smtClean="0"/>
              <a:pPr/>
              <a:t>17</a:t>
            </a:fld>
            <a:endParaRPr lang="en-US" sz="1600" dirty="0"/>
          </a:p>
        </p:txBody>
      </p:sp>
      <p:sp>
        <p:nvSpPr>
          <p:cNvPr id="29" name="TextBox 22">
            <a:extLst>
              <a:ext uri="{FF2B5EF4-FFF2-40B4-BE49-F238E27FC236}">
                <a16:creationId xmlns:a16="http://schemas.microsoft.com/office/drawing/2014/main" id="{C728ABC3-3E10-4878-BF27-B4B2658A7A5A}"/>
              </a:ext>
            </a:extLst>
          </p:cNvPr>
          <p:cNvSpPr txBox="1"/>
          <p:nvPr/>
        </p:nvSpPr>
        <p:spPr>
          <a:xfrm>
            <a:off x="5410640" y="137663"/>
            <a:ext cx="2145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Mode </a:t>
            </a:r>
            <a:r>
              <a:rPr lang="en-GB" dirty="0" err="1"/>
              <a:t>Interactif</a:t>
            </a:r>
            <a:endParaRPr lang="fr-FR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2C28239B-4AF6-453F-8A41-026DADE02A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113" y="1070866"/>
            <a:ext cx="7404115" cy="4986907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0E932DC5-7CE0-0E4C-9513-0497BD750F3E}"/>
              </a:ext>
            </a:extLst>
          </p:cNvPr>
          <p:cNvSpPr/>
          <p:nvPr/>
        </p:nvSpPr>
        <p:spPr>
          <a:xfrm>
            <a:off x="9649625" y="6450157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1884196-D716-6EF7-9BA8-5BE540EBBA86}"/>
              </a:ext>
            </a:extLst>
          </p:cNvPr>
          <p:cNvSpPr/>
          <p:nvPr/>
        </p:nvSpPr>
        <p:spPr>
          <a:xfrm>
            <a:off x="5977356" y="6454867"/>
            <a:ext cx="1787277" cy="2160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08121C7-5C3A-79E9-6060-612804B85209}"/>
              </a:ext>
            </a:extLst>
          </p:cNvPr>
          <p:cNvSpPr/>
          <p:nvPr/>
        </p:nvSpPr>
        <p:spPr>
          <a:xfrm>
            <a:off x="4125192" y="6454867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D3A3B2C-3AF2-3E10-BB0D-7D4128E78BAD}"/>
              </a:ext>
            </a:extLst>
          </p:cNvPr>
          <p:cNvSpPr/>
          <p:nvPr/>
        </p:nvSpPr>
        <p:spPr>
          <a:xfrm>
            <a:off x="402273" y="6456455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5" name="TextBox 46">
            <a:extLst>
              <a:ext uri="{FF2B5EF4-FFF2-40B4-BE49-F238E27FC236}">
                <a16:creationId xmlns:a16="http://schemas.microsoft.com/office/drawing/2014/main" id="{33F38972-E329-880A-C942-763EA22C5D75}"/>
              </a:ext>
            </a:extLst>
          </p:cNvPr>
          <p:cNvSpPr txBox="1"/>
          <p:nvPr/>
        </p:nvSpPr>
        <p:spPr>
          <a:xfrm>
            <a:off x="4189848" y="6427105"/>
            <a:ext cx="20506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3. Le code html, sass, w3c</a:t>
            </a:r>
          </a:p>
        </p:txBody>
      </p:sp>
      <p:sp>
        <p:nvSpPr>
          <p:cNvPr id="36" name="TextBox 46">
            <a:extLst>
              <a:ext uri="{FF2B5EF4-FFF2-40B4-BE49-F238E27FC236}">
                <a16:creationId xmlns:a16="http://schemas.microsoft.com/office/drawing/2014/main" id="{F4933CEF-C521-6CA4-6919-365A66F7A732}"/>
              </a:ext>
            </a:extLst>
          </p:cNvPr>
          <p:cNvSpPr txBox="1"/>
          <p:nvPr/>
        </p:nvSpPr>
        <p:spPr>
          <a:xfrm>
            <a:off x="6354393" y="6419658"/>
            <a:ext cx="10332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4.Responsive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4C708D2-2CAA-644F-668A-F8FF0112B8E8}"/>
              </a:ext>
            </a:extLst>
          </p:cNvPr>
          <p:cNvSpPr/>
          <p:nvPr/>
        </p:nvSpPr>
        <p:spPr>
          <a:xfrm>
            <a:off x="7816014" y="6454867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TextBox 46">
            <a:extLst>
              <a:ext uri="{FF2B5EF4-FFF2-40B4-BE49-F238E27FC236}">
                <a16:creationId xmlns:a16="http://schemas.microsoft.com/office/drawing/2014/main" id="{A551244D-27F5-3CCA-1ECE-B7CF5D1164F6}"/>
              </a:ext>
            </a:extLst>
          </p:cNvPr>
          <p:cNvSpPr txBox="1"/>
          <p:nvPr/>
        </p:nvSpPr>
        <p:spPr>
          <a:xfrm>
            <a:off x="7797752" y="6427105"/>
            <a:ext cx="17869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5.Animations et transitions</a:t>
            </a:r>
          </a:p>
        </p:txBody>
      </p:sp>
      <p:sp>
        <p:nvSpPr>
          <p:cNvPr id="39" name="TextBox 46">
            <a:extLst>
              <a:ext uri="{FF2B5EF4-FFF2-40B4-BE49-F238E27FC236}">
                <a16:creationId xmlns:a16="http://schemas.microsoft.com/office/drawing/2014/main" id="{4873D233-EAFD-F3CB-5A60-097FC97845EF}"/>
              </a:ext>
            </a:extLst>
          </p:cNvPr>
          <p:cNvSpPr txBox="1"/>
          <p:nvPr/>
        </p:nvSpPr>
        <p:spPr>
          <a:xfrm>
            <a:off x="365310" y="6427105"/>
            <a:ext cx="17595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1. </a:t>
            </a:r>
            <a:r>
              <a:rPr lang="fr-FR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Présentation</a:t>
            </a: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  </a:t>
            </a:r>
            <a:r>
              <a:rPr lang="fr-FR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générale </a:t>
            </a: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  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6CDBF8EC-6E04-A207-1195-2BC4B6FC0028}"/>
              </a:ext>
            </a:extLst>
          </p:cNvPr>
          <p:cNvSpPr/>
          <p:nvPr/>
        </p:nvSpPr>
        <p:spPr>
          <a:xfrm>
            <a:off x="2263731" y="6457604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TextBox 46">
            <a:extLst>
              <a:ext uri="{FF2B5EF4-FFF2-40B4-BE49-F238E27FC236}">
                <a16:creationId xmlns:a16="http://schemas.microsoft.com/office/drawing/2014/main" id="{46EF41D8-1EF5-1B55-44AA-3AE3BAD26BFB}"/>
              </a:ext>
            </a:extLst>
          </p:cNvPr>
          <p:cNvSpPr txBox="1"/>
          <p:nvPr/>
        </p:nvSpPr>
        <p:spPr>
          <a:xfrm>
            <a:off x="2264905" y="6419658"/>
            <a:ext cx="19776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2. Des maquettes au </a:t>
            </a:r>
            <a:r>
              <a:rPr lang="en-US" sz="1200" cap="small" dirty="0" err="1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projet</a:t>
            </a:r>
            <a:endParaRPr lang="en-US" sz="1200" cap="small" dirty="0">
              <a:solidFill>
                <a:schemeClr val="bg1"/>
              </a:soli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latin typeface="Arial Narrow" panose="020B0606020202030204" pitchFamily="34" charset="0"/>
            </a:endParaRPr>
          </a:p>
        </p:txBody>
      </p:sp>
      <p:sp>
        <p:nvSpPr>
          <p:cNvPr id="42" name="TextBox 46">
            <a:extLst>
              <a:ext uri="{FF2B5EF4-FFF2-40B4-BE49-F238E27FC236}">
                <a16:creationId xmlns:a16="http://schemas.microsoft.com/office/drawing/2014/main" id="{DEB76743-95C7-5779-1581-5CDF867A560D}"/>
              </a:ext>
            </a:extLst>
          </p:cNvPr>
          <p:cNvSpPr txBox="1"/>
          <p:nvPr/>
        </p:nvSpPr>
        <p:spPr>
          <a:xfrm>
            <a:off x="10029308" y="6412512"/>
            <a:ext cx="11127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6.Conclusion</a:t>
            </a:r>
          </a:p>
        </p:txBody>
      </p:sp>
      <p:sp>
        <p:nvSpPr>
          <p:cNvPr id="43" name="TextBox 15">
            <a:extLst>
              <a:ext uri="{FF2B5EF4-FFF2-40B4-BE49-F238E27FC236}">
                <a16:creationId xmlns:a16="http://schemas.microsoft.com/office/drawing/2014/main" id="{D374CA43-87A2-5FB1-1ABE-045F5BA45D5D}"/>
              </a:ext>
            </a:extLst>
          </p:cNvPr>
          <p:cNvSpPr txBox="1"/>
          <p:nvPr/>
        </p:nvSpPr>
        <p:spPr>
          <a:xfrm>
            <a:off x="437113" y="184396"/>
            <a:ext cx="341597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4</a:t>
            </a:r>
            <a:r>
              <a:rPr lang="ru-RU" sz="2000" dirty="0"/>
              <a:t>. R</a:t>
            </a:r>
            <a:r>
              <a:rPr lang="en-GB" sz="2000" dirty="0"/>
              <a:t>ESPONSIVE -</a:t>
            </a:r>
            <a:r>
              <a:rPr lang="ru-RU" sz="2000" dirty="0"/>
              <a:t> le </a:t>
            </a:r>
            <a:r>
              <a:rPr lang="en-GB" sz="2000" dirty="0"/>
              <a:t>code</a:t>
            </a:r>
            <a:r>
              <a:rPr lang="ru-RU" sz="2000" dirty="0"/>
              <a:t>.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97BD9E76-0AEC-255A-8465-F316F35A7E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0906" y="1070866"/>
            <a:ext cx="3757174" cy="4986907"/>
          </a:xfrm>
          <a:prstGeom prst="rect">
            <a:avLst/>
          </a:prstGeom>
        </p:spPr>
      </p:pic>
      <p:sp>
        <p:nvSpPr>
          <p:cNvPr id="46" name="TextBox 22">
            <a:extLst>
              <a:ext uri="{FF2B5EF4-FFF2-40B4-BE49-F238E27FC236}">
                <a16:creationId xmlns:a16="http://schemas.microsoft.com/office/drawing/2014/main" id="{FF76529F-87AF-B5A3-F311-7E06BC3337C8}"/>
              </a:ext>
            </a:extLst>
          </p:cNvPr>
          <p:cNvSpPr txBox="1"/>
          <p:nvPr/>
        </p:nvSpPr>
        <p:spPr>
          <a:xfrm>
            <a:off x="2701603" y="645729"/>
            <a:ext cx="2847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Min-width et Max-width</a:t>
            </a:r>
            <a:endParaRPr lang="fr-FR" dirty="0"/>
          </a:p>
        </p:txBody>
      </p:sp>
      <p:sp>
        <p:nvSpPr>
          <p:cNvPr id="47" name="TextBox 22">
            <a:extLst>
              <a:ext uri="{FF2B5EF4-FFF2-40B4-BE49-F238E27FC236}">
                <a16:creationId xmlns:a16="http://schemas.microsoft.com/office/drawing/2014/main" id="{0322D98B-73E4-EAC5-D5CE-D99C39D8A91A}"/>
              </a:ext>
            </a:extLst>
          </p:cNvPr>
          <p:cNvSpPr txBox="1"/>
          <p:nvPr/>
        </p:nvSpPr>
        <p:spPr>
          <a:xfrm>
            <a:off x="8956797" y="645729"/>
            <a:ext cx="2145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Les variables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00744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31854F2E-CAA7-4652-9475-3EB30B99732F}"/>
              </a:ext>
            </a:extLst>
          </p:cNvPr>
          <p:cNvSpPr txBox="1"/>
          <p:nvPr/>
        </p:nvSpPr>
        <p:spPr>
          <a:xfrm>
            <a:off x="402273" y="223276"/>
            <a:ext cx="47219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5</a:t>
            </a:r>
            <a:r>
              <a:rPr lang="ru-RU" sz="2000" dirty="0"/>
              <a:t>. </a:t>
            </a:r>
            <a:r>
              <a:rPr lang="en-GB" sz="2000" dirty="0"/>
              <a:t>ANIMATIONS  ET TRANSITIONS.</a:t>
            </a:r>
            <a:endParaRPr lang="ru-RU" sz="2000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298F73E4-A68D-4821-ADC3-890730882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51301" y="6374685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sz="1600" smtClean="0"/>
              <a:pPr/>
              <a:t>18</a:t>
            </a:fld>
            <a:endParaRPr lang="en-US" sz="1600" dirty="0"/>
          </a:p>
        </p:txBody>
      </p:sp>
      <p:sp>
        <p:nvSpPr>
          <p:cNvPr id="29" name="TextBox 22">
            <a:extLst>
              <a:ext uri="{FF2B5EF4-FFF2-40B4-BE49-F238E27FC236}">
                <a16:creationId xmlns:a16="http://schemas.microsoft.com/office/drawing/2014/main" id="{C728ABC3-3E10-4878-BF27-B4B2658A7A5A}"/>
              </a:ext>
            </a:extLst>
          </p:cNvPr>
          <p:cNvSpPr txBox="1"/>
          <p:nvPr/>
        </p:nvSpPr>
        <p:spPr>
          <a:xfrm>
            <a:off x="4895877" y="971241"/>
            <a:ext cx="3442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Mode </a:t>
            </a:r>
            <a:r>
              <a:rPr lang="en-GB" dirty="0" err="1"/>
              <a:t>Interactif</a:t>
            </a:r>
            <a:endParaRPr lang="fr-FR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84B7F8C2-B7EE-41E2-85FB-96998786DA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4822" y="1931869"/>
            <a:ext cx="1894245" cy="3465970"/>
          </a:xfrm>
          <a:prstGeom prst="rect">
            <a:avLst/>
          </a:prstGeom>
        </p:spPr>
      </p:pic>
      <p:sp>
        <p:nvSpPr>
          <p:cNvPr id="33" name="TextBox 22">
            <a:extLst>
              <a:ext uri="{FF2B5EF4-FFF2-40B4-BE49-F238E27FC236}">
                <a16:creationId xmlns:a16="http://schemas.microsoft.com/office/drawing/2014/main" id="{E6AE1DC9-F1CB-45BE-A4D1-AD4CFA8B4A7A}"/>
              </a:ext>
            </a:extLst>
          </p:cNvPr>
          <p:cNvSpPr txBox="1"/>
          <p:nvPr/>
        </p:nvSpPr>
        <p:spPr>
          <a:xfrm>
            <a:off x="2406899" y="1458627"/>
            <a:ext cx="1229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Loader</a:t>
            </a:r>
            <a:endParaRPr lang="fr-FR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C2D2BFF3-7832-412E-8080-B14B226C56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0405" y="1957356"/>
            <a:ext cx="1890945" cy="3465970"/>
          </a:xfrm>
          <a:prstGeom prst="rect">
            <a:avLst/>
          </a:prstGeom>
        </p:spPr>
      </p:pic>
      <p:sp>
        <p:nvSpPr>
          <p:cNvPr id="37" name="TextBox 22">
            <a:extLst>
              <a:ext uri="{FF2B5EF4-FFF2-40B4-BE49-F238E27FC236}">
                <a16:creationId xmlns:a16="http://schemas.microsoft.com/office/drawing/2014/main" id="{AF2F79FC-B453-4254-8D39-FE4172C5DFBD}"/>
              </a:ext>
            </a:extLst>
          </p:cNvPr>
          <p:cNvSpPr txBox="1"/>
          <p:nvPr/>
        </p:nvSpPr>
        <p:spPr>
          <a:xfrm>
            <a:off x="4026247" y="1458627"/>
            <a:ext cx="2085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Button  </a:t>
            </a:r>
            <a:r>
              <a:rPr lang="fr-FR" i="0" dirty="0">
                <a:effectLst/>
                <a:latin typeface="+mj-lt"/>
              </a:rPr>
              <a:t>cœur</a:t>
            </a:r>
            <a:endParaRPr lang="fr-FR" dirty="0">
              <a:latin typeface="+mj-lt"/>
            </a:endParaRP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5ECAEEC2-6E57-4C75-A653-96F712D9CB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25230" y="1957356"/>
            <a:ext cx="1890945" cy="3444710"/>
          </a:xfrm>
          <a:prstGeom prst="rect">
            <a:avLst/>
          </a:prstGeom>
        </p:spPr>
      </p:pic>
      <p:sp>
        <p:nvSpPr>
          <p:cNvPr id="38" name="TextBox 22">
            <a:extLst>
              <a:ext uri="{FF2B5EF4-FFF2-40B4-BE49-F238E27FC236}">
                <a16:creationId xmlns:a16="http://schemas.microsoft.com/office/drawing/2014/main" id="{75CBD69C-0AAF-4DEE-88FE-3428F29F7ED2}"/>
              </a:ext>
            </a:extLst>
          </p:cNvPr>
          <p:cNvSpPr txBox="1"/>
          <p:nvPr/>
        </p:nvSpPr>
        <p:spPr>
          <a:xfrm>
            <a:off x="5927920" y="1458627"/>
            <a:ext cx="2085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>
                <a:latin typeface="+mj-lt"/>
              </a:rPr>
              <a:t>Anim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item_menu</a:t>
            </a:r>
            <a:endParaRPr lang="fr-FR" dirty="0">
              <a:latin typeface="+mj-lt"/>
            </a:endParaRP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C8BD0B8B-4545-46D0-B633-F9B494B915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90085" y="1946013"/>
            <a:ext cx="1833354" cy="3451826"/>
          </a:xfrm>
          <a:prstGeom prst="rect">
            <a:avLst/>
          </a:prstGeom>
        </p:spPr>
      </p:pic>
      <p:sp>
        <p:nvSpPr>
          <p:cNvPr id="39" name="TextBox 22">
            <a:extLst>
              <a:ext uri="{FF2B5EF4-FFF2-40B4-BE49-F238E27FC236}">
                <a16:creationId xmlns:a16="http://schemas.microsoft.com/office/drawing/2014/main" id="{133AE466-A409-42DA-946A-5681A70EBBEB}"/>
              </a:ext>
            </a:extLst>
          </p:cNvPr>
          <p:cNvSpPr txBox="1"/>
          <p:nvPr/>
        </p:nvSpPr>
        <p:spPr>
          <a:xfrm>
            <a:off x="8207041" y="1458627"/>
            <a:ext cx="2085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>
                <a:latin typeface="+mj-lt"/>
              </a:rPr>
              <a:t>Anim_check</a:t>
            </a:r>
            <a:endParaRPr lang="fr-FR" dirty="0">
              <a:latin typeface="+mj-lt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DB2E69C-1E1B-D2E2-88E8-57BC40B0C7D6}"/>
              </a:ext>
            </a:extLst>
          </p:cNvPr>
          <p:cNvSpPr/>
          <p:nvPr/>
        </p:nvSpPr>
        <p:spPr>
          <a:xfrm>
            <a:off x="9649625" y="6450157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E180EB6-F4D3-8202-D65A-FF92DC46A8B8}"/>
              </a:ext>
            </a:extLst>
          </p:cNvPr>
          <p:cNvSpPr/>
          <p:nvPr/>
        </p:nvSpPr>
        <p:spPr>
          <a:xfrm>
            <a:off x="5977356" y="6454867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3A9397E-F89C-EB9C-6CA0-B37122BD02C3}"/>
              </a:ext>
            </a:extLst>
          </p:cNvPr>
          <p:cNvSpPr/>
          <p:nvPr/>
        </p:nvSpPr>
        <p:spPr>
          <a:xfrm>
            <a:off x="4125192" y="6454867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C02F8EE3-3C82-66EA-8622-66145B966F59}"/>
              </a:ext>
            </a:extLst>
          </p:cNvPr>
          <p:cNvSpPr/>
          <p:nvPr/>
        </p:nvSpPr>
        <p:spPr>
          <a:xfrm>
            <a:off x="402273" y="6456455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4" name="TextBox 46">
            <a:extLst>
              <a:ext uri="{FF2B5EF4-FFF2-40B4-BE49-F238E27FC236}">
                <a16:creationId xmlns:a16="http://schemas.microsoft.com/office/drawing/2014/main" id="{6F7A0374-F156-36CA-3350-0BAA58F96828}"/>
              </a:ext>
            </a:extLst>
          </p:cNvPr>
          <p:cNvSpPr txBox="1"/>
          <p:nvPr/>
        </p:nvSpPr>
        <p:spPr>
          <a:xfrm>
            <a:off x="4189848" y="6427105"/>
            <a:ext cx="20506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3. Le code html, sass, w3c</a:t>
            </a:r>
          </a:p>
        </p:txBody>
      </p:sp>
      <p:sp>
        <p:nvSpPr>
          <p:cNvPr id="45" name="TextBox 46">
            <a:extLst>
              <a:ext uri="{FF2B5EF4-FFF2-40B4-BE49-F238E27FC236}">
                <a16:creationId xmlns:a16="http://schemas.microsoft.com/office/drawing/2014/main" id="{5BDF66A2-AC6E-D332-E4F8-3C22A9660013}"/>
              </a:ext>
            </a:extLst>
          </p:cNvPr>
          <p:cNvSpPr txBox="1"/>
          <p:nvPr/>
        </p:nvSpPr>
        <p:spPr>
          <a:xfrm>
            <a:off x="6354393" y="6419658"/>
            <a:ext cx="10332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4.Responsive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E2C9D815-274E-40DD-7BF0-3661E0B6C886}"/>
              </a:ext>
            </a:extLst>
          </p:cNvPr>
          <p:cNvSpPr/>
          <p:nvPr/>
        </p:nvSpPr>
        <p:spPr>
          <a:xfrm>
            <a:off x="7816014" y="6454867"/>
            <a:ext cx="1787277" cy="2160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6145339-DC74-7DB3-B326-93A2A8ECDFDD}"/>
              </a:ext>
            </a:extLst>
          </p:cNvPr>
          <p:cNvSpPr txBox="1"/>
          <p:nvPr/>
        </p:nvSpPr>
        <p:spPr>
          <a:xfrm>
            <a:off x="7816014" y="6419658"/>
            <a:ext cx="17872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5.Animations et transitions</a:t>
            </a:r>
          </a:p>
        </p:txBody>
      </p:sp>
      <p:sp>
        <p:nvSpPr>
          <p:cNvPr id="48" name="TextBox 46">
            <a:extLst>
              <a:ext uri="{FF2B5EF4-FFF2-40B4-BE49-F238E27FC236}">
                <a16:creationId xmlns:a16="http://schemas.microsoft.com/office/drawing/2014/main" id="{000D132E-F0B2-8AD9-8EEB-9C385507B3D6}"/>
              </a:ext>
            </a:extLst>
          </p:cNvPr>
          <p:cNvSpPr txBox="1"/>
          <p:nvPr/>
        </p:nvSpPr>
        <p:spPr>
          <a:xfrm>
            <a:off x="365310" y="6427105"/>
            <a:ext cx="17595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1. </a:t>
            </a:r>
            <a:r>
              <a:rPr lang="fr-FR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Présentation</a:t>
            </a: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  </a:t>
            </a:r>
            <a:r>
              <a:rPr lang="fr-FR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générale </a:t>
            </a: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  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7E4FA336-E625-FEC0-39E9-0753575BF498}"/>
              </a:ext>
            </a:extLst>
          </p:cNvPr>
          <p:cNvSpPr/>
          <p:nvPr/>
        </p:nvSpPr>
        <p:spPr>
          <a:xfrm>
            <a:off x="2263731" y="6457604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8" name="TextBox 46">
            <a:extLst>
              <a:ext uri="{FF2B5EF4-FFF2-40B4-BE49-F238E27FC236}">
                <a16:creationId xmlns:a16="http://schemas.microsoft.com/office/drawing/2014/main" id="{B5CC8356-DC25-7B09-B6D6-DAECF12E6648}"/>
              </a:ext>
            </a:extLst>
          </p:cNvPr>
          <p:cNvSpPr txBox="1"/>
          <p:nvPr/>
        </p:nvSpPr>
        <p:spPr>
          <a:xfrm>
            <a:off x="2264905" y="6419658"/>
            <a:ext cx="19776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2. Des maquettes au </a:t>
            </a:r>
            <a:r>
              <a:rPr lang="en-US" sz="1200" cap="small" dirty="0" err="1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projet</a:t>
            </a:r>
            <a:endParaRPr lang="en-US" sz="1200" cap="small" dirty="0">
              <a:solidFill>
                <a:schemeClr val="bg1"/>
              </a:soli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latin typeface="Arial Narrow" panose="020B0606020202030204" pitchFamily="34" charset="0"/>
            </a:endParaRPr>
          </a:p>
        </p:txBody>
      </p:sp>
      <p:sp>
        <p:nvSpPr>
          <p:cNvPr id="60" name="TextBox 46">
            <a:extLst>
              <a:ext uri="{FF2B5EF4-FFF2-40B4-BE49-F238E27FC236}">
                <a16:creationId xmlns:a16="http://schemas.microsoft.com/office/drawing/2014/main" id="{CB9D8EA3-0C21-AEEC-EBD5-18F153661752}"/>
              </a:ext>
            </a:extLst>
          </p:cNvPr>
          <p:cNvSpPr txBox="1"/>
          <p:nvPr/>
        </p:nvSpPr>
        <p:spPr>
          <a:xfrm>
            <a:off x="10029308" y="6412512"/>
            <a:ext cx="11127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6.Conclusion</a:t>
            </a:r>
          </a:p>
        </p:txBody>
      </p:sp>
    </p:spTree>
    <p:extLst>
      <p:ext uri="{BB962C8B-B14F-4D97-AF65-F5344CB8AC3E}">
        <p14:creationId xmlns:p14="http://schemas.microsoft.com/office/powerpoint/2010/main" val="6843593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298F73E4-A68D-4821-ADC3-890730882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8000" y="6372000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sz="1600" smtClean="0"/>
              <a:pPr/>
              <a:t>19</a:t>
            </a:fld>
            <a:endParaRPr lang="en-US" sz="1600" dirty="0"/>
          </a:p>
        </p:txBody>
      </p:sp>
      <p:sp>
        <p:nvSpPr>
          <p:cNvPr id="29" name="TextBox 22">
            <a:extLst>
              <a:ext uri="{FF2B5EF4-FFF2-40B4-BE49-F238E27FC236}">
                <a16:creationId xmlns:a16="http://schemas.microsoft.com/office/drawing/2014/main" id="{C728ABC3-3E10-4878-BF27-B4B2658A7A5A}"/>
              </a:ext>
            </a:extLst>
          </p:cNvPr>
          <p:cNvSpPr txBox="1"/>
          <p:nvPr/>
        </p:nvSpPr>
        <p:spPr>
          <a:xfrm>
            <a:off x="3882099" y="1017605"/>
            <a:ext cx="1982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Mode </a:t>
            </a:r>
            <a:r>
              <a:rPr lang="en-GB" dirty="0" err="1"/>
              <a:t>Interactif</a:t>
            </a:r>
            <a:endParaRPr lang="fr-FR" dirty="0"/>
          </a:p>
        </p:txBody>
      </p:sp>
      <p:sp>
        <p:nvSpPr>
          <p:cNvPr id="39" name="TextBox 22">
            <a:extLst>
              <a:ext uri="{FF2B5EF4-FFF2-40B4-BE49-F238E27FC236}">
                <a16:creationId xmlns:a16="http://schemas.microsoft.com/office/drawing/2014/main" id="{133AE466-A409-42DA-946A-5681A70EBBEB}"/>
              </a:ext>
            </a:extLst>
          </p:cNvPr>
          <p:cNvSpPr txBox="1"/>
          <p:nvPr/>
        </p:nvSpPr>
        <p:spPr>
          <a:xfrm>
            <a:off x="5749077" y="1010158"/>
            <a:ext cx="25620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>
                <a:latin typeface="+mj-lt"/>
              </a:rPr>
              <a:t>Anim_check</a:t>
            </a:r>
            <a:r>
              <a:rPr lang="en-GB" dirty="0">
                <a:latin typeface="+mj-lt"/>
              </a:rPr>
              <a:t> au CLIC</a:t>
            </a:r>
            <a:endParaRPr lang="fr-FR" dirty="0">
              <a:latin typeface="+mj-lt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B952DE1F-44BD-444F-8074-EC2C87671F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8021" y="2015381"/>
            <a:ext cx="2097719" cy="3451826"/>
          </a:xfrm>
          <a:prstGeom prst="rect">
            <a:avLst/>
          </a:prstGeom>
        </p:spPr>
      </p:pic>
      <p:sp>
        <p:nvSpPr>
          <p:cNvPr id="40" name="TextBox 22">
            <a:extLst>
              <a:ext uri="{FF2B5EF4-FFF2-40B4-BE49-F238E27FC236}">
                <a16:creationId xmlns:a16="http://schemas.microsoft.com/office/drawing/2014/main" id="{0CDA2A62-B421-49DF-9FCE-7DBF7019D7B5}"/>
              </a:ext>
            </a:extLst>
          </p:cNvPr>
          <p:cNvSpPr txBox="1"/>
          <p:nvPr/>
        </p:nvSpPr>
        <p:spPr>
          <a:xfrm>
            <a:off x="1562898" y="1527995"/>
            <a:ext cx="1748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+mj-lt"/>
              </a:rPr>
              <a:t>W: 460px, </a:t>
            </a:r>
            <a:r>
              <a:rPr lang="en-GB" dirty="0" err="1">
                <a:latin typeface="+mj-lt"/>
              </a:rPr>
              <a:t>clic</a:t>
            </a:r>
            <a:endParaRPr lang="fr-FR" dirty="0">
              <a:latin typeface="+mj-lt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02A80D6-D698-4B79-82E8-5EFFDA4542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1446" y="2012091"/>
            <a:ext cx="1982963" cy="3451826"/>
          </a:xfrm>
          <a:prstGeom prst="rect">
            <a:avLst/>
          </a:prstGeom>
        </p:spPr>
      </p:pic>
      <p:sp>
        <p:nvSpPr>
          <p:cNvPr id="41" name="TextBox 22">
            <a:extLst>
              <a:ext uri="{FF2B5EF4-FFF2-40B4-BE49-F238E27FC236}">
                <a16:creationId xmlns:a16="http://schemas.microsoft.com/office/drawing/2014/main" id="{C73DC1CB-A792-48DB-A046-FF7C531C6A18}"/>
              </a:ext>
            </a:extLst>
          </p:cNvPr>
          <p:cNvSpPr txBox="1"/>
          <p:nvPr/>
        </p:nvSpPr>
        <p:spPr>
          <a:xfrm>
            <a:off x="4200051" y="1539163"/>
            <a:ext cx="1748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+mj-lt"/>
              </a:rPr>
              <a:t>W: 440px, </a:t>
            </a:r>
            <a:r>
              <a:rPr lang="en-GB" dirty="0" err="1">
                <a:latin typeface="+mj-lt"/>
              </a:rPr>
              <a:t>clic</a:t>
            </a:r>
            <a:endParaRPr lang="fr-FR" dirty="0">
              <a:latin typeface="+mj-lt"/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6200C45A-49A8-4D23-98B0-685FD00AC9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65373" y="2047095"/>
            <a:ext cx="1721347" cy="3451826"/>
          </a:xfrm>
          <a:prstGeom prst="rect">
            <a:avLst/>
          </a:prstGeom>
        </p:spPr>
      </p:pic>
      <p:sp>
        <p:nvSpPr>
          <p:cNvPr id="42" name="TextBox 22">
            <a:extLst>
              <a:ext uri="{FF2B5EF4-FFF2-40B4-BE49-F238E27FC236}">
                <a16:creationId xmlns:a16="http://schemas.microsoft.com/office/drawing/2014/main" id="{0408E787-297A-4495-BC54-B02B81D6D9CF}"/>
              </a:ext>
            </a:extLst>
          </p:cNvPr>
          <p:cNvSpPr txBox="1"/>
          <p:nvPr/>
        </p:nvSpPr>
        <p:spPr>
          <a:xfrm>
            <a:off x="6410358" y="1527995"/>
            <a:ext cx="25620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+mj-lt"/>
              </a:rPr>
              <a:t>W: 378px sans </a:t>
            </a:r>
            <a:r>
              <a:rPr lang="en-GB" dirty="0" err="1">
                <a:latin typeface="+mj-lt"/>
              </a:rPr>
              <a:t>clic</a:t>
            </a:r>
            <a:endParaRPr lang="fr-FR" dirty="0">
              <a:latin typeface="+mj-lt"/>
            </a:endParaRP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100A86C9-5CBE-4897-8373-D4230C58F7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07098" y="2068036"/>
            <a:ext cx="1252265" cy="3409945"/>
          </a:xfrm>
          <a:prstGeom prst="rect">
            <a:avLst/>
          </a:prstGeom>
        </p:spPr>
      </p:pic>
      <p:sp>
        <p:nvSpPr>
          <p:cNvPr id="43" name="TextBox 22">
            <a:extLst>
              <a:ext uri="{FF2B5EF4-FFF2-40B4-BE49-F238E27FC236}">
                <a16:creationId xmlns:a16="http://schemas.microsoft.com/office/drawing/2014/main" id="{29552901-C600-479E-9176-F2BA96B0F53D}"/>
              </a:ext>
            </a:extLst>
          </p:cNvPr>
          <p:cNvSpPr txBox="1"/>
          <p:nvPr/>
        </p:nvSpPr>
        <p:spPr>
          <a:xfrm>
            <a:off x="8836982" y="1527995"/>
            <a:ext cx="2066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+mj-lt"/>
              </a:rPr>
              <a:t>W: 280px, </a:t>
            </a:r>
            <a:r>
              <a:rPr lang="en-GB" dirty="0" err="1">
                <a:latin typeface="+mj-lt"/>
              </a:rPr>
              <a:t>clic</a:t>
            </a:r>
            <a:endParaRPr lang="fr-FR" dirty="0">
              <a:latin typeface="+mj-lt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CAB4132-20D7-66A0-ACBD-987C9BDFF912}"/>
              </a:ext>
            </a:extLst>
          </p:cNvPr>
          <p:cNvSpPr/>
          <p:nvPr/>
        </p:nvSpPr>
        <p:spPr>
          <a:xfrm>
            <a:off x="9649625" y="6450157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4DFF5E5-9DA4-293E-7E0C-F86EE5EDF895}"/>
              </a:ext>
            </a:extLst>
          </p:cNvPr>
          <p:cNvSpPr/>
          <p:nvPr/>
        </p:nvSpPr>
        <p:spPr>
          <a:xfrm>
            <a:off x="5977356" y="6454867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8FF5E577-7BD6-BAF2-7E3C-2B9851360B22}"/>
              </a:ext>
            </a:extLst>
          </p:cNvPr>
          <p:cNvSpPr/>
          <p:nvPr/>
        </p:nvSpPr>
        <p:spPr>
          <a:xfrm>
            <a:off x="4125192" y="6454867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CF2F0C62-715F-EF53-A1E4-C1E476C25D9D}"/>
              </a:ext>
            </a:extLst>
          </p:cNvPr>
          <p:cNvSpPr/>
          <p:nvPr/>
        </p:nvSpPr>
        <p:spPr>
          <a:xfrm>
            <a:off x="402273" y="6456455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511728B-8B86-3D5B-837E-63B50D191F17}"/>
              </a:ext>
            </a:extLst>
          </p:cNvPr>
          <p:cNvSpPr txBox="1"/>
          <p:nvPr/>
        </p:nvSpPr>
        <p:spPr>
          <a:xfrm>
            <a:off x="4189848" y="6427105"/>
            <a:ext cx="20506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3. Le code html, sass, w3c</a:t>
            </a:r>
          </a:p>
        </p:txBody>
      </p:sp>
      <p:sp>
        <p:nvSpPr>
          <p:cNvPr id="48" name="TextBox 46">
            <a:extLst>
              <a:ext uri="{FF2B5EF4-FFF2-40B4-BE49-F238E27FC236}">
                <a16:creationId xmlns:a16="http://schemas.microsoft.com/office/drawing/2014/main" id="{875C34BF-4446-1480-0895-0CAEC00B03E7}"/>
              </a:ext>
            </a:extLst>
          </p:cNvPr>
          <p:cNvSpPr txBox="1"/>
          <p:nvPr/>
        </p:nvSpPr>
        <p:spPr>
          <a:xfrm>
            <a:off x="6354393" y="6419658"/>
            <a:ext cx="10332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4.Responsive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26962651-B5D0-6AB9-514F-9E98F9274F75}"/>
              </a:ext>
            </a:extLst>
          </p:cNvPr>
          <p:cNvSpPr/>
          <p:nvPr/>
        </p:nvSpPr>
        <p:spPr>
          <a:xfrm>
            <a:off x="7816014" y="6454867"/>
            <a:ext cx="1787277" cy="2160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TextBox 46">
            <a:extLst>
              <a:ext uri="{FF2B5EF4-FFF2-40B4-BE49-F238E27FC236}">
                <a16:creationId xmlns:a16="http://schemas.microsoft.com/office/drawing/2014/main" id="{F6D4897F-F614-BF40-9B77-EFE85A4F69E9}"/>
              </a:ext>
            </a:extLst>
          </p:cNvPr>
          <p:cNvSpPr txBox="1"/>
          <p:nvPr/>
        </p:nvSpPr>
        <p:spPr>
          <a:xfrm>
            <a:off x="7839470" y="6427105"/>
            <a:ext cx="17869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5.Animations et transitions</a:t>
            </a:r>
          </a:p>
        </p:txBody>
      </p:sp>
      <p:sp>
        <p:nvSpPr>
          <p:cNvPr id="59" name="TextBox 46">
            <a:extLst>
              <a:ext uri="{FF2B5EF4-FFF2-40B4-BE49-F238E27FC236}">
                <a16:creationId xmlns:a16="http://schemas.microsoft.com/office/drawing/2014/main" id="{44CE0354-F02F-1F0D-9947-51AC8C1F735E}"/>
              </a:ext>
            </a:extLst>
          </p:cNvPr>
          <p:cNvSpPr txBox="1"/>
          <p:nvPr/>
        </p:nvSpPr>
        <p:spPr>
          <a:xfrm>
            <a:off x="365310" y="6427105"/>
            <a:ext cx="17595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1. </a:t>
            </a:r>
            <a:r>
              <a:rPr lang="fr-FR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Présentation</a:t>
            </a: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  </a:t>
            </a:r>
            <a:r>
              <a:rPr lang="fr-FR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générale </a:t>
            </a: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  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9B257567-65D8-DC81-6A51-4C6CA2D0223C}"/>
              </a:ext>
            </a:extLst>
          </p:cNvPr>
          <p:cNvSpPr/>
          <p:nvPr/>
        </p:nvSpPr>
        <p:spPr>
          <a:xfrm>
            <a:off x="2263731" y="6457604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7" name="TextBox 46">
            <a:extLst>
              <a:ext uri="{FF2B5EF4-FFF2-40B4-BE49-F238E27FC236}">
                <a16:creationId xmlns:a16="http://schemas.microsoft.com/office/drawing/2014/main" id="{9D76B780-CAAE-530E-5DD8-B4FAFD8EC719}"/>
              </a:ext>
            </a:extLst>
          </p:cNvPr>
          <p:cNvSpPr txBox="1"/>
          <p:nvPr/>
        </p:nvSpPr>
        <p:spPr>
          <a:xfrm>
            <a:off x="2264905" y="6419658"/>
            <a:ext cx="19776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2. Des maquettes au </a:t>
            </a:r>
            <a:r>
              <a:rPr lang="en-US" sz="1200" cap="small" dirty="0" err="1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projet</a:t>
            </a:r>
            <a:endParaRPr lang="en-US" sz="1200" cap="small" dirty="0">
              <a:solidFill>
                <a:schemeClr val="bg1"/>
              </a:soli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latin typeface="Arial Narrow" panose="020B0606020202030204" pitchFamily="34" charset="0"/>
            </a:endParaRPr>
          </a:p>
        </p:txBody>
      </p:sp>
      <p:sp>
        <p:nvSpPr>
          <p:cNvPr id="78" name="TextBox 46">
            <a:extLst>
              <a:ext uri="{FF2B5EF4-FFF2-40B4-BE49-F238E27FC236}">
                <a16:creationId xmlns:a16="http://schemas.microsoft.com/office/drawing/2014/main" id="{EE636A5B-A688-F0EA-443B-2FE05D49C9E5}"/>
              </a:ext>
            </a:extLst>
          </p:cNvPr>
          <p:cNvSpPr txBox="1"/>
          <p:nvPr/>
        </p:nvSpPr>
        <p:spPr>
          <a:xfrm>
            <a:off x="10029308" y="6412512"/>
            <a:ext cx="11127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6.Conclusion</a:t>
            </a:r>
          </a:p>
        </p:txBody>
      </p:sp>
      <p:sp>
        <p:nvSpPr>
          <p:cNvPr id="79" name="TextBox 15">
            <a:extLst>
              <a:ext uri="{FF2B5EF4-FFF2-40B4-BE49-F238E27FC236}">
                <a16:creationId xmlns:a16="http://schemas.microsoft.com/office/drawing/2014/main" id="{99F0FE6A-AD7A-F184-3A5B-8BA8ADCB36D8}"/>
              </a:ext>
            </a:extLst>
          </p:cNvPr>
          <p:cNvSpPr txBox="1"/>
          <p:nvPr/>
        </p:nvSpPr>
        <p:spPr>
          <a:xfrm>
            <a:off x="402272" y="223276"/>
            <a:ext cx="57715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5</a:t>
            </a:r>
            <a:r>
              <a:rPr lang="ru-RU" sz="2000" dirty="0"/>
              <a:t>. </a:t>
            </a:r>
            <a:r>
              <a:rPr lang="en-GB" sz="2000" dirty="0"/>
              <a:t>ANIMATIONS  ET TRANSITIONS.  Responsive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9736125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298F73E4-A68D-4821-ADC3-890730882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76939" y="6376184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sz="1600" smtClean="0"/>
              <a:pPr/>
              <a:t>2</a:t>
            </a:fld>
            <a:endParaRPr lang="en-US" sz="1600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11503711-2B0F-1C6B-EAC5-7BC52D31BDBC}"/>
              </a:ext>
            </a:extLst>
          </p:cNvPr>
          <p:cNvSpPr txBox="1"/>
          <p:nvPr/>
        </p:nvSpPr>
        <p:spPr>
          <a:xfrm>
            <a:off x="1711083" y="2615090"/>
            <a:ext cx="25488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/>
              <a:t>PROJET-3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40AB33-F33C-7F5A-4F75-BBFB64D0F228}"/>
              </a:ext>
            </a:extLst>
          </p:cNvPr>
          <p:cNvSpPr txBox="1"/>
          <p:nvPr/>
        </p:nvSpPr>
        <p:spPr>
          <a:xfrm>
            <a:off x="5087985" y="689995"/>
            <a:ext cx="4074934" cy="4849331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cap="small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1.   </a:t>
            </a:r>
            <a:r>
              <a:rPr lang="fr-FR" cap="small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Présentation</a:t>
            </a:r>
            <a:r>
              <a:rPr lang="en-US" cap="small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  </a:t>
            </a:r>
            <a:r>
              <a:rPr lang="en-US" cap="small" dirty="0" err="1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générale</a:t>
            </a:r>
            <a:r>
              <a:rPr lang="en-US" cap="small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. </a:t>
            </a: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cap="small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2.	Des maquettes au site.</a:t>
            </a: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cap="small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3. 	Le code.</a:t>
            </a: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cap="small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4.	Responsive, Le site et le code.</a:t>
            </a: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cap="small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5.	Animations et transitions.</a:t>
            </a: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cap="small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6.	Conclusion.</a:t>
            </a:r>
          </a:p>
        </p:txBody>
      </p:sp>
    </p:spTree>
    <p:extLst>
      <p:ext uri="{BB962C8B-B14F-4D97-AF65-F5344CB8AC3E}">
        <p14:creationId xmlns:p14="http://schemas.microsoft.com/office/powerpoint/2010/main" val="39400640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31854F2E-CAA7-4652-9475-3EB30B99732F}"/>
              </a:ext>
            </a:extLst>
          </p:cNvPr>
          <p:cNvSpPr txBox="1"/>
          <p:nvPr/>
        </p:nvSpPr>
        <p:spPr>
          <a:xfrm>
            <a:off x="522357" y="1203892"/>
            <a:ext cx="22271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/>
              <a:t>Téléchargez</a:t>
            </a:r>
            <a:r>
              <a:rPr lang="en-GB" sz="2400" dirty="0"/>
              <a:t>: </a:t>
            </a:r>
            <a:endParaRPr lang="ru-RU" sz="2400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298F73E4-A68D-4821-ADC3-890730882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74304" y="6374685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sz="1600" smtClean="0"/>
              <a:pPr/>
              <a:t>20</a:t>
            </a:fld>
            <a:endParaRPr lang="en-US" sz="1600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AE5623EC-C97D-7D7F-14F4-EA07DCCCF9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357" y="2176513"/>
            <a:ext cx="4222040" cy="3432279"/>
          </a:xfrm>
          <a:prstGeom prst="rect">
            <a:avLst/>
          </a:prstGeom>
        </p:spPr>
      </p:pic>
      <p:sp>
        <p:nvSpPr>
          <p:cNvPr id="51" name="TextBox 15">
            <a:extLst>
              <a:ext uri="{FF2B5EF4-FFF2-40B4-BE49-F238E27FC236}">
                <a16:creationId xmlns:a16="http://schemas.microsoft.com/office/drawing/2014/main" id="{BC15CB04-6732-DFEF-D443-1C477C7D2A08}"/>
              </a:ext>
            </a:extLst>
          </p:cNvPr>
          <p:cNvSpPr txBox="1"/>
          <p:nvPr/>
        </p:nvSpPr>
        <p:spPr>
          <a:xfrm>
            <a:off x="475446" y="1665557"/>
            <a:ext cx="43158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dirty="0">
                <a:solidFill>
                  <a:srgbClr val="0070C0"/>
                </a:solidFill>
              </a:rPr>
              <a:t>https://github.com/boogysh/OCR_PR3.git</a:t>
            </a:r>
            <a:endParaRPr lang="ru-RU" sz="1600" dirty="0">
              <a:solidFill>
                <a:srgbClr val="0070C0"/>
              </a:solidFill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11503711-2B0F-1C6B-EAC5-7BC52D31BDBC}"/>
              </a:ext>
            </a:extLst>
          </p:cNvPr>
          <p:cNvSpPr txBox="1"/>
          <p:nvPr/>
        </p:nvSpPr>
        <p:spPr>
          <a:xfrm>
            <a:off x="4218628" y="218182"/>
            <a:ext cx="35013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/>
              <a:t>6. Conclusion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40AB33-F33C-7F5A-4F75-BBFB64D0F228}"/>
              </a:ext>
            </a:extLst>
          </p:cNvPr>
          <p:cNvSpPr txBox="1"/>
          <p:nvPr/>
        </p:nvSpPr>
        <p:spPr>
          <a:xfrm>
            <a:off x="5499070" y="1062056"/>
            <a:ext cx="5086605" cy="2684468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lvl="8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endParaRPr lang="en-US" cap="small" dirty="0"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cap="small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fr-FR" b="1" cap="small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Projet </a:t>
            </a:r>
            <a:r>
              <a:rPr lang="en-US" b="1" cap="small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HTML+CSS+SASS</a:t>
            </a: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b="1" cap="small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b="1" cap="small" dirty="0" err="1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Projet</a:t>
            </a:r>
            <a:r>
              <a:rPr lang="en-US" b="1" cap="small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b="1" cap="small" dirty="0" err="1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validé</a:t>
            </a:r>
            <a:r>
              <a:rPr lang="en-US" b="1" cap="small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W3C.</a:t>
            </a: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b="1" cap="small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Le site </a:t>
            </a:r>
            <a:r>
              <a:rPr lang="fr-FR" b="1" cap="small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respecte</a:t>
            </a:r>
            <a:r>
              <a:rPr lang="en-US" b="1" cap="small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les maquettes.</a:t>
            </a: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b="1" cap="small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Le site </a:t>
            </a:r>
            <a:r>
              <a:rPr lang="en-US" b="1" cap="small" dirty="0" err="1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destiné</a:t>
            </a:r>
            <a:r>
              <a:rPr lang="en-US" b="1" cap="small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“mobile 100%".</a:t>
            </a: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b="1" cap="small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Le site </a:t>
            </a:r>
            <a:r>
              <a:rPr lang="en-US" b="1" cap="small" dirty="0" err="1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est</a:t>
            </a:r>
            <a:r>
              <a:rPr lang="en-US" b="1" cap="small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responsive pour tout type </a:t>
            </a:r>
            <a:r>
              <a:rPr lang="en-US" b="1" cap="small" dirty="0" err="1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d’ecran</a:t>
            </a:r>
            <a:r>
              <a:rPr lang="en-US" b="1" cap="small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.</a:t>
            </a:r>
          </a:p>
        </p:txBody>
      </p:sp>
      <p:sp>
        <p:nvSpPr>
          <p:cNvPr id="37" name="TextBox 15">
            <a:extLst>
              <a:ext uri="{FF2B5EF4-FFF2-40B4-BE49-F238E27FC236}">
                <a16:creationId xmlns:a16="http://schemas.microsoft.com/office/drawing/2014/main" id="{A7D02ED1-5583-78EF-54D8-39390D9CD0F9}"/>
              </a:ext>
            </a:extLst>
          </p:cNvPr>
          <p:cNvSpPr txBox="1"/>
          <p:nvPr/>
        </p:nvSpPr>
        <p:spPr>
          <a:xfrm>
            <a:off x="5634488" y="4453710"/>
            <a:ext cx="39628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Réalisé par</a:t>
            </a:r>
            <a:r>
              <a:rPr lang="en-GB" dirty="0"/>
              <a:t>: Victor </a:t>
            </a:r>
            <a:r>
              <a:rPr lang="en-GB" dirty="0" err="1"/>
              <a:t>Buga</a:t>
            </a:r>
            <a:r>
              <a:rPr lang="en-GB" dirty="0"/>
              <a:t> </a:t>
            </a:r>
            <a:endParaRPr lang="ru-RU" dirty="0"/>
          </a:p>
        </p:txBody>
      </p:sp>
      <p:sp>
        <p:nvSpPr>
          <p:cNvPr id="40" name="TextBox 15">
            <a:extLst>
              <a:ext uri="{FF2B5EF4-FFF2-40B4-BE49-F238E27FC236}">
                <a16:creationId xmlns:a16="http://schemas.microsoft.com/office/drawing/2014/main" id="{A2A82495-AB35-D64B-3614-38AE6A1CAFCD}"/>
              </a:ext>
            </a:extLst>
          </p:cNvPr>
          <p:cNvSpPr txBox="1"/>
          <p:nvPr/>
        </p:nvSpPr>
        <p:spPr>
          <a:xfrm>
            <a:off x="5613218" y="4917347"/>
            <a:ext cx="32677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bg2">
                    <a:lumMod val="60000"/>
                    <a:lumOff val="40000"/>
                  </a:schemeClr>
                </a:solidFill>
              </a:rPr>
              <a:t>Mail:  </a:t>
            </a:r>
            <a:r>
              <a:rPr lang="en-GB" sz="1400" dirty="0">
                <a:solidFill>
                  <a:srgbClr val="0070C0"/>
                </a:solidFill>
              </a:rPr>
              <a:t>bugavictor86@gmail.com</a:t>
            </a:r>
          </a:p>
        </p:txBody>
      </p:sp>
      <p:sp>
        <p:nvSpPr>
          <p:cNvPr id="41" name="TextBox 15">
            <a:extLst>
              <a:ext uri="{FF2B5EF4-FFF2-40B4-BE49-F238E27FC236}">
                <a16:creationId xmlns:a16="http://schemas.microsoft.com/office/drawing/2014/main" id="{E22B9E3E-CAB3-9661-7706-028E20F6650C}"/>
              </a:ext>
            </a:extLst>
          </p:cNvPr>
          <p:cNvSpPr txBox="1"/>
          <p:nvPr/>
        </p:nvSpPr>
        <p:spPr>
          <a:xfrm>
            <a:off x="5613218" y="5323478"/>
            <a:ext cx="62613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bg2">
                    <a:lumMod val="60000"/>
                    <a:lumOff val="40000"/>
                  </a:schemeClr>
                </a:solidFill>
              </a:rPr>
              <a:t>LinkedIn:  </a:t>
            </a:r>
            <a:r>
              <a:rPr lang="en-GB" sz="1400" dirty="0">
                <a:solidFill>
                  <a:srgbClr val="0070C0"/>
                </a:solidFill>
              </a:rPr>
              <a:t>https://www.linkedin.com/in/buga-victor-540913245/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CBCC9A3-45A7-7B82-DBD5-B824FB463497}"/>
              </a:ext>
            </a:extLst>
          </p:cNvPr>
          <p:cNvSpPr/>
          <p:nvPr/>
        </p:nvSpPr>
        <p:spPr>
          <a:xfrm>
            <a:off x="9649625" y="6450157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176E6F4-D539-DB7C-8FD9-16CE94B99819}"/>
              </a:ext>
            </a:extLst>
          </p:cNvPr>
          <p:cNvSpPr/>
          <p:nvPr/>
        </p:nvSpPr>
        <p:spPr>
          <a:xfrm>
            <a:off x="5977356" y="6454867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CA2A07A8-6CFE-73AF-2BDB-6E387FA198C6}"/>
              </a:ext>
            </a:extLst>
          </p:cNvPr>
          <p:cNvSpPr/>
          <p:nvPr/>
        </p:nvSpPr>
        <p:spPr>
          <a:xfrm>
            <a:off x="4125192" y="6454867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35E1859E-0209-642F-6A58-A0366EF9A2F7}"/>
              </a:ext>
            </a:extLst>
          </p:cNvPr>
          <p:cNvSpPr/>
          <p:nvPr/>
        </p:nvSpPr>
        <p:spPr>
          <a:xfrm>
            <a:off x="402273" y="6456455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6" name="TextBox 46">
            <a:extLst>
              <a:ext uri="{FF2B5EF4-FFF2-40B4-BE49-F238E27FC236}">
                <a16:creationId xmlns:a16="http://schemas.microsoft.com/office/drawing/2014/main" id="{08B45C26-7F0C-D320-AB97-892FE5C628C8}"/>
              </a:ext>
            </a:extLst>
          </p:cNvPr>
          <p:cNvSpPr txBox="1"/>
          <p:nvPr/>
        </p:nvSpPr>
        <p:spPr>
          <a:xfrm>
            <a:off x="4189848" y="6427105"/>
            <a:ext cx="20506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3. Le code html, sass, w3c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9493BC0-9C63-A3A9-1585-3D839075C574}"/>
              </a:ext>
            </a:extLst>
          </p:cNvPr>
          <p:cNvSpPr txBox="1"/>
          <p:nvPr/>
        </p:nvSpPr>
        <p:spPr>
          <a:xfrm>
            <a:off x="6354393" y="6419658"/>
            <a:ext cx="10332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4.Responsive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829FAA7-1447-6AAB-F13E-485C0B1ECBE7}"/>
              </a:ext>
            </a:extLst>
          </p:cNvPr>
          <p:cNvSpPr/>
          <p:nvPr/>
        </p:nvSpPr>
        <p:spPr>
          <a:xfrm>
            <a:off x="7816014" y="6454867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TextBox 46">
            <a:extLst>
              <a:ext uri="{FF2B5EF4-FFF2-40B4-BE49-F238E27FC236}">
                <a16:creationId xmlns:a16="http://schemas.microsoft.com/office/drawing/2014/main" id="{DF005F8B-14E6-69F0-4DC6-289C2DF8A3C9}"/>
              </a:ext>
            </a:extLst>
          </p:cNvPr>
          <p:cNvSpPr txBox="1"/>
          <p:nvPr/>
        </p:nvSpPr>
        <p:spPr>
          <a:xfrm>
            <a:off x="7797752" y="6427105"/>
            <a:ext cx="17869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5.Animations et transitions</a:t>
            </a:r>
          </a:p>
        </p:txBody>
      </p:sp>
      <p:sp>
        <p:nvSpPr>
          <p:cNvPr id="50" name="TextBox 46">
            <a:extLst>
              <a:ext uri="{FF2B5EF4-FFF2-40B4-BE49-F238E27FC236}">
                <a16:creationId xmlns:a16="http://schemas.microsoft.com/office/drawing/2014/main" id="{9F661E89-25F6-9F2E-AC9C-EFD6F9D817C1}"/>
              </a:ext>
            </a:extLst>
          </p:cNvPr>
          <p:cNvSpPr txBox="1"/>
          <p:nvPr/>
        </p:nvSpPr>
        <p:spPr>
          <a:xfrm>
            <a:off x="365310" y="6427105"/>
            <a:ext cx="17595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1. </a:t>
            </a:r>
            <a:r>
              <a:rPr lang="fr-FR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Présentation</a:t>
            </a: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  </a:t>
            </a:r>
            <a:r>
              <a:rPr lang="fr-FR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générale </a:t>
            </a: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  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019DC1C0-00FB-803D-5FD5-E0A7F4853198}"/>
              </a:ext>
            </a:extLst>
          </p:cNvPr>
          <p:cNvSpPr/>
          <p:nvPr/>
        </p:nvSpPr>
        <p:spPr>
          <a:xfrm>
            <a:off x="2263731" y="6457604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3" name="TextBox 46">
            <a:extLst>
              <a:ext uri="{FF2B5EF4-FFF2-40B4-BE49-F238E27FC236}">
                <a16:creationId xmlns:a16="http://schemas.microsoft.com/office/drawing/2014/main" id="{051B3566-9D3E-3937-AA2F-083C741CD220}"/>
              </a:ext>
            </a:extLst>
          </p:cNvPr>
          <p:cNvSpPr txBox="1"/>
          <p:nvPr/>
        </p:nvSpPr>
        <p:spPr>
          <a:xfrm>
            <a:off x="2264905" y="6419658"/>
            <a:ext cx="19776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2. Des maquettes au </a:t>
            </a:r>
            <a:r>
              <a:rPr lang="en-US" sz="1200" cap="small" dirty="0" err="1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projet</a:t>
            </a:r>
            <a:endParaRPr lang="en-US" sz="1200" cap="small" dirty="0">
              <a:solidFill>
                <a:schemeClr val="bg1"/>
              </a:soli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latin typeface="Arial Narrow" panose="020B0606020202030204" pitchFamily="34" charset="0"/>
            </a:endParaRPr>
          </a:p>
        </p:txBody>
      </p:sp>
      <p:sp>
        <p:nvSpPr>
          <p:cNvPr id="54" name="TextBox 46">
            <a:extLst>
              <a:ext uri="{FF2B5EF4-FFF2-40B4-BE49-F238E27FC236}">
                <a16:creationId xmlns:a16="http://schemas.microsoft.com/office/drawing/2014/main" id="{20FDDBE1-0E9F-8186-E433-6475735F05B4}"/>
              </a:ext>
            </a:extLst>
          </p:cNvPr>
          <p:cNvSpPr txBox="1"/>
          <p:nvPr/>
        </p:nvSpPr>
        <p:spPr>
          <a:xfrm>
            <a:off x="10029308" y="6412512"/>
            <a:ext cx="11127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6.Conclusion</a:t>
            </a:r>
          </a:p>
        </p:txBody>
      </p:sp>
    </p:spTree>
    <p:extLst>
      <p:ext uri="{BB962C8B-B14F-4D97-AF65-F5344CB8AC3E}">
        <p14:creationId xmlns:p14="http://schemas.microsoft.com/office/powerpoint/2010/main" val="24722518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DE943A4-AFF9-4909-A73C-98AE927975F7}"/>
              </a:ext>
            </a:extLst>
          </p:cNvPr>
          <p:cNvSpPr txBox="1"/>
          <p:nvPr/>
        </p:nvSpPr>
        <p:spPr>
          <a:xfrm>
            <a:off x="4491337" y="2511711"/>
            <a:ext cx="336619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4800" dirty="0"/>
              <a:t>Questions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3221178-00D7-42DE-85BF-1FF4D19F9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30951" y="6386431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sz="1600" smtClean="0"/>
              <a:pPr/>
              <a:t>21</a:t>
            </a:fld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1965216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Rectangle 107">
            <a:extLst>
              <a:ext uri="{FF2B5EF4-FFF2-40B4-BE49-F238E27FC236}">
                <a16:creationId xmlns:a16="http://schemas.microsoft.com/office/drawing/2014/main" id="{0806CB52-AA0F-B64B-A69F-1A6546E6B475}"/>
              </a:ext>
            </a:extLst>
          </p:cNvPr>
          <p:cNvSpPr/>
          <p:nvPr/>
        </p:nvSpPr>
        <p:spPr>
          <a:xfrm>
            <a:off x="9649625" y="6450157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AAD1C31C-B387-AD29-0954-C924918B37A3}"/>
              </a:ext>
            </a:extLst>
          </p:cNvPr>
          <p:cNvSpPr/>
          <p:nvPr/>
        </p:nvSpPr>
        <p:spPr>
          <a:xfrm>
            <a:off x="5977356" y="6454867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F8FDF8FF-6897-BE7F-4219-7DCAD0854A61}"/>
              </a:ext>
            </a:extLst>
          </p:cNvPr>
          <p:cNvSpPr/>
          <p:nvPr/>
        </p:nvSpPr>
        <p:spPr>
          <a:xfrm>
            <a:off x="4125192" y="6454867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7693B20-AB17-4567-BD4C-14AC21BFB6EF}"/>
              </a:ext>
            </a:extLst>
          </p:cNvPr>
          <p:cNvSpPr txBox="1"/>
          <p:nvPr/>
        </p:nvSpPr>
        <p:spPr>
          <a:xfrm>
            <a:off x="8007477" y="692176"/>
            <a:ext cx="42379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Victor- développeur junior </a:t>
            </a:r>
          </a:p>
        </p:txBody>
      </p:sp>
      <p:sp>
        <p:nvSpPr>
          <p:cNvPr id="27" name="Plus Sign 26">
            <a:extLst>
              <a:ext uri="{FF2B5EF4-FFF2-40B4-BE49-F238E27FC236}">
                <a16:creationId xmlns:a16="http://schemas.microsoft.com/office/drawing/2014/main" id="{98CAB1C8-8B67-416B-9402-AB7FADD0D9D6}"/>
              </a:ext>
            </a:extLst>
          </p:cNvPr>
          <p:cNvSpPr/>
          <p:nvPr/>
        </p:nvSpPr>
        <p:spPr>
          <a:xfrm>
            <a:off x="6460732" y="4012004"/>
            <a:ext cx="508673" cy="538951"/>
          </a:xfrm>
          <a:prstGeom prst="mathPlus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4" name="Arrow: Down 33">
            <a:extLst>
              <a:ext uri="{FF2B5EF4-FFF2-40B4-BE49-F238E27FC236}">
                <a16:creationId xmlns:a16="http://schemas.microsoft.com/office/drawing/2014/main" id="{323742CE-8EB8-4AD3-9C2E-6E525C1783E1}"/>
              </a:ext>
            </a:extLst>
          </p:cNvPr>
          <p:cNvSpPr/>
          <p:nvPr/>
        </p:nvSpPr>
        <p:spPr>
          <a:xfrm rot="5857514">
            <a:off x="7483779" y="779718"/>
            <a:ext cx="185180" cy="486783"/>
          </a:xfrm>
          <a:prstGeom prst="downArrow">
            <a:avLst>
              <a:gd name="adj1" fmla="val 56584"/>
              <a:gd name="adj2" fmla="val 50000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5" name="Arrow: Down 34">
            <a:extLst>
              <a:ext uri="{FF2B5EF4-FFF2-40B4-BE49-F238E27FC236}">
                <a16:creationId xmlns:a16="http://schemas.microsoft.com/office/drawing/2014/main" id="{F433E9DA-8F9F-4198-93D3-4C9B3983E9AD}"/>
              </a:ext>
            </a:extLst>
          </p:cNvPr>
          <p:cNvSpPr/>
          <p:nvPr/>
        </p:nvSpPr>
        <p:spPr>
          <a:xfrm rot="5400000">
            <a:off x="7468819" y="1125724"/>
            <a:ext cx="221129" cy="495964"/>
          </a:xfrm>
          <a:prstGeom prst="down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0F53842-D691-43DD-A06B-3EE739DBBFD5}"/>
              </a:ext>
            </a:extLst>
          </p:cNvPr>
          <p:cNvSpPr txBox="1"/>
          <p:nvPr/>
        </p:nvSpPr>
        <p:spPr>
          <a:xfrm>
            <a:off x="3610380" y="81204"/>
            <a:ext cx="476753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/>
              <a:t>1.    Pr</a:t>
            </a:r>
            <a:r>
              <a:rPr lang="fr-FR" sz="2400" dirty="0"/>
              <a:t>ésentation</a:t>
            </a:r>
            <a:r>
              <a:rPr lang="ru-RU" sz="2400" dirty="0"/>
              <a:t> gén</a:t>
            </a:r>
            <a:r>
              <a:rPr lang="en-GB" sz="2400" dirty="0"/>
              <a:t>é</a:t>
            </a:r>
            <a:r>
              <a:rPr lang="ru-RU" sz="2400" dirty="0"/>
              <a:t>rale</a:t>
            </a:r>
            <a:r>
              <a:rPr lang="en-GB" sz="2400" dirty="0"/>
              <a:t> </a:t>
            </a:r>
            <a:endParaRPr lang="ru-RU" sz="2400" dirty="0"/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BBF6A1B5-C34F-4BB1-A0CE-E6FD1940D87E}"/>
              </a:ext>
            </a:extLst>
          </p:cNvPr>
          <p:cNvSpPr txBox="1">
            <a:spLocks/>
          </p:cNvSpPr>
          <p:nvPr/>
        </p:nvSpPr>
        <p:spPr>
          <a:xfrm>
            <a:off x="11386453" y="6374116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b="1" i="0" kern="120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57F1E4F-1CFF-5643-939E-217C01CDF565}" type="slidenum">
              <a:rPr lang="en-US" sz="1600" smtClean="0"/>
              <a:pPr/>
              <a:t>3</a:t>
            </a:fld>
            <a:endParaRPr lang="en-US" sz="1600" dirty="0"/>
          </a:p>
        </p:txBody>
      </p:sp>
      <p:sp>
        <p:nvSpPr>
          <p:cNvPr id="46" name="TextBox 11">
            <a:extLst>
              <a:ext uri="{FF2B5EF4-FFF2-40B4-BE49-F238E27FC236}">
                <a16:creationId xmlns:a16="http://schemas.microsoft.com/office/drawing/2014/main" id="{8C9AF9AE-F201-4C3A-924A-814C12EFD93D}"/>
              </a:ext>
            </a:extLst>
          </p:cNvPr>
          <p:cNvSpPr txBox="1"/>
          <p:nvPr/>
        </p:nvSpPr>
        <p:spPr>
          <a:xfrm>
            <a:off x="219728" y="719528"/>
            <a:ext cx="26387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Alexandre- CTO </a:t>
            </a:r>
          </a:p>
        </p:txBody>
      </p:sp>
      <p:sp>
        <p:nvSpPr>
          <p:cNvPr id="55" name="TextBox 11">
            <a:extLst>
              <a:ext uri="{FF2B5EF4-FFF2-40B4-BE49-F238E27FC236}">
                <a16:creationId xmlns:a16="http://schemas.microsoft.com/office/drawing/2014/main" id="{16871DB2-D8B5-4069-A7D8-A9D1626C7F41}"/>
              </a:ext>
            </a:extLst>
          </p:cNvPr>
          <p:cNvSpPr txBox="1"/>
          <p:nvPr/>
        </p:nvSpPr>
        <p:spPr>
          <a:xfrm>
            <a:off x="201255" y="1271069"/>
            <a:ext cx="26572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Fanny, l'UX designer </a:t>
            </a:r>
          </a:p>
        </p:txBody>
      </p:sp>
      <p:sp>
        <p:nvSpPr>
          <p:cNvPr id="56" name="TextBox 11">
            <a:extLst>
              <a:ext uri="{FF2B5EF4-FFF2-40B4-BE49-F238E27FC236}">
                <a16:creationId xmlns:a16="http://schemas.microsoft.com/office/drawing/2014/main" id="{779036D1-3EE7-4494-89F4-49482295E76E}"/>
              </a:ext>
            </a:extLst>
          </p:cNvPr>
          <p:cNvSpPr txBox="1"/>
          <p:nvPr/>
        </p:nvSpPr>
        <p:spPr>
          <a:xfrm>
            <a:off x="201255" y="1843060"/>
            <a:ext cx="28658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Anissa, commerciale </a:t>
            </a:r>
          </a:p>
        </p:txBody>
      </p:sp>
      <p:sp>
        <p:nvSpPr>
          <p:cNvPr id="57" name="TextBox 30">
            <a:extLst>
              <a:ext uri="{FF2B5EF4-FFF2-40B4-BE49-F238E27FC236}">
                <a16:creationId xmlns:a16="http://schemas.microsoft.com/office/drawing/2014/main" id="{8305DA95-0D3D-4C46-A591-99ECFBB51FDE}"/>
              </a:ext>
            </a:extLst>
          </p:cNvPr>
          <p:cNvSpPr txBox="1"/>
          <p:nvPr/>
        </p:nvSpPr>
        <p:spPr>
          <a:xfrm>
            <a:off x="4963745" y="755349"/>
            <a:ext cx="9384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GITHUB  </a:t>
            </a:r>
          </a:p>
        </p:txBody>
      </p:sp>
      <p:sp>
        <p:nvSpPr>
          <p:cNvPr id="62" name="TextBox 30">
            <a:extLst>
              <a:ext uri="{FF2B5EF4-FFF2-40B4-BE49-F238E27FC236}">
                <a16:creationId xmlns:a16="http://schemas.microsoft.com/office/drawing/2014/main" id="{E79592D8-BA5F-4593-B7ED-6E5FB574ACD9}"/>
              </a:ext>
            </a:extLst>
          </p:cNvPr>
          <p:cNvSpPr txBox="1"/>
          <p:nvPr/>
        </p:nvSpPr>
        <p:spPr>
          <a:xfrm>
            <a:off x="8163237" y="1373706"/>
            <a:ext cx="3872760" cy="769441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lang="fr-FR" sz="2000" dirty="0"/>
              <a:t>Première version sous un mois </a:t>
            </a:r>
          </a:p>
          <a:p>
            <a:r>
              <a:rPr lang="fr-FR" sz="2400" dirty="0"/>
              <a:t>	HTML  CSS  SASS</a:t>
            </a:r>
          </a:p>
        </p:txBody>
      </p:sp>
      <p:sp>
        <p:nvSpPr>
          <p:cNvPr id="65" name="TextBox 11">
            <a:extLst>
              <a:ext uri="{FF2B5EF4-FFF2-40B4-BE49-F238E27FC236}">
                <a16:creationId xmlns:a16="http://schemas.microsoft.com/office/drawing/2014/main" id="{6EA83820-3624-4799-BBB7-F981E1ABDB4E}"/>
              </a:ext>
            </a:extLst>
          </p:cNvPr>
          <p:cNvSpPr txBox="1"/>
          <p:nvPr/>
        </p:nvSpPr>
        <p:spPr>
          <a:xfrm>
            <a:off x="4139398" y="1824190"/>
            <a:ext cx="29515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Maquettes du site 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BAD1545-0D99-4004-AF6F-684241E5468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-1" b="62992"/>
          <a:stretch/>
        </p:blipFill>
        <p:spPr>
          <a:xfrm>
            <a:off x="1529876" y="2917004"/>
            <a:ext cx="1446505" cy="3230575"/>
          </a:xfrm>
          <a:prstGeom prst="rect">
            <a:avLst/>
          </a:prstGeom>
        </p:spPr>
      </p:pic>
      <p:sp>
        <p:nvSpPr>
          <p:cNvPr id="71" name="Arrow: Right 20">
            <a:extLst>
              <a:ext uri="{FF2B5EF4-FFF2-40B4-BE49-F238E27FC236}">
                <a16:creationId xmlns:a16="http://schemas.microsoft.com/office/drawing/2014/main" id="{C81E9FAC-7496-4C6C-9782-2F6F9FCC39F5}"/>
              </a:ext>
            </a:extLst>
          </p:cNvPr>
          <p:cNvSpPr/>
          <p:nvPr/>
        </p:nvSpPr>
        <p:spPr>
          <a:xfrm>
            <a:off x="3324285" y="1951402"/>
            <a:ext cx="484809" cy="221129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9" name="Arrow: Right 20">
            <a:extLst>
              <a:ext uri="{FF2B5EF4-FFF2-40B4-BE49-F238E27FC236}">
                <a16:creationId xmlns:a16="http://schemas.microsoft.com/office/drawing/2014/main" id="{873AD9D6-7987-4F37-8F2B-FFC21E9960EF}"/>
              </a:ext>
            </a:extLst>
          </p:cNvPr>
          <p:cNvSpPr/>
          <p:nvPr/>
        </p:nvSpPr>
        <p:spPr>
          <a:xfrm>
            <a:off x="7383551" y="1919452"/>
            <a:ext cx="484809" cy="221129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0" name="TextBox 11">
            <a:extLst>
              <a:ext uri="{FF2B5EF4-FFF2-40B4-BE49-F238E27FC236}">
                <a16:creationId xmlns:a16="http://schemas.microsoft.com/office/drawing/2014/main" id="{62822B17-4123-4460-87EB-40889495DDB2}"/>
              </a:ext>
            </a:extLst>
          </p:cNvPr>
          <p:cNvSpPr txBox="1"/>
          <p:nvPr/>
        </p:nvSpPr>
        <p:spPr>
          <a:xfrm>
            <a:off x="3324285" y="2452398"/>
            <a:ext cx="2951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Page d’accueil </a:t>
            </a: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39E10535-8D53-416D-9612-65C193432E8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093" b="45471"/>
          <a:stretch/>
        </p:blipFill>
        <p:spPr>
          <a:xfrm>
            <a:off x="7183725" y="2868285"/>
            <a:ext cx="1398704" cy="3270704"/>
          </a:xfrm>
          <a:prstGeom prst="rect">
            <a:avLst/>
          </a:prstGeom>
        </p:spPr>
      </p:pic>
      <p:pic>
        <p:nvPicPr>
          <p:cNvPr id="82" name="Image 81">
            <a:extLst>
              <a:ext uri="{FF2B5EF4-FFF2-40B4-BE49-F238E27FC236}">
                <a16:creationId xmlns:a16="http://schemas.microsoft.com/office/drawing/2014/main" id="{E812A7F8-3FB1-4274-B107-A933394785B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58" t="36814" r="-558" b="26177"/>
          <a:stretch/>
        </p:blipFill>
        <p:spPr>
          <a:xfrm>
            <a:off x="3197762" y="2908414"/>
            <a:ext cx="1446505" cy="3230575"/>
          </a:xfrm>
          <a:prstGeom prst="rect">
            <a:avLst/>
          </a:prstGeom>
        </p:spPr>
      </p:pic>
      <p:pic>
        <p:nvPicPr>
          <p:cNvPr id="83" name="Image 82">
            <a:extLst>
              <a:ext uri="{FF2B5EF4-FFF2-40B4-BE49-F238E27FC236}">
                <a16:creationId xmlns:a16="http://schemas.microsoft.com/office/drawing/2014/main" id="{068470D7-F216-4B1E-9F5E-570FBA515CD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883" t="63169" r="883" b="-178"/>
          <a:stretch/>
        </p:blipFill>
        <p:spPr>
          <a:xfrm>
            <a:off x="4825389" y="2917004"/>
            <a:ext cx="1446505" cy="3230575"/>
          </a:xfrm>
          <a:prstGeom prst="rect">
            <a:avLst/>
          </a:prstGeom>
        </p:spPr>
      </p:pic>
      <p:pic>
        <p:nvPicPr>
          <p:cNvPr id="85" name="Image 84">
            <a:extLst>
              <a:ext uri="{FF2B5EF4-FFF2-40B4-BE49-F238E27FC236}">
                <a16:creationId xmlns:a16="http://schemas.microsoft.com/office/drawing/2014/main" id="{2BE2DA4C-D838-4B8D-885F-B1C2F3D9C98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381" t="46676" r="381" b="-112"/>
          <a:stretch/>
        </p:blipFill>
        <p:spPr>
          <a:xfrm>
            <a:off x="8763551" y="2876877"/>
            <a:ext cx="1398704" cy="3270702"/>
          </a:xfrm>
          <a:prstGeom prst="rect">
            <a:avLst/>
          </a:prstGeom>
        </p:spPr>
      </p:pic>
      <p:sp>
        <p:nvSpPr>
          <p:cNvPr id="86" name="TextBox 11">
            <a:extLst>
              <a:ext uri="{FF2B5EF4-FFF2-40B4-BE49-F238E27FC236}">
                <a16:creationId xmlns:a16="http://schemas.microsoft.com/office/drawing/2014/main" id="{506F740A-7BEF-4B92-AE4A-CA6158FF8A94}"/>
              </a:ext>
            </a:extLst>
          </p:cNvPr>
          <p:cNvSpPr txBox="1"/>
          <p:nvPr/>
        </p:nvSpPr>
        <p:spPr>
          <a:xfrm>
            <a:off x="7627469" y="2433447"/>
            <a:ext cx="2454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Menu  Page type 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DBF372A9-84BE-4980-A797-A499EFBB560D}"/>
              </a:ext>
            </a:extLst>
          </p:cNvPr>
          <p:cNvSpPr/>
          <p:nvPr/>
        </p:nvSpPr>
        <p:spPr>
          <a:xfrm>
            <a:off x="402273" y="6456455"/>
            <a:ext cx="1787277" cy="2160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5" name="TextBox 46">
            <a:extLst>
              <a:ext uri="{FF2B5EF4-FFF2-40B4-BE49-F238E27FC236}">
                <a16:creationId xmlns:a16="http://schemas.microsoft.com/office/drawing/2014/main" id="{741371A6-9904-48FB-8F90-A5B60AB0DC2F}"/>
              </a:ext>
            </a:extLst>
          </p:cNvPr>
          <p:cNvSpPr txBox="1"/>
          <p:nvPr/>
        </p:nvSpPr>
        <p:spPr>
          <a:xfrm>
            <a:off x="4189848" y="6427105"/>
            <a:ext cx="20506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3. Le code html, sass, w3c</a:t>
            </a:r>
          </a:p>
        </p:txBody>
      </p:sp>
      <p:sp>
        <p:nvSpPr>
          <p:cNvPr id="77" name="TextBox 46">
            <a:extLst>
              <a:ext uri="{FF2B5EF4-FFF2-40B4-BE49-F238E27FC236}">
                <a16:creationId xmlns:a16="http://schemas.microsoft.com/office/drawing/2014/main" id="{3460FD3C-AEB2-441E-BB0F-EC6A49E6F8F0}"/>
              </a:ext>
            </a:extLst>
          </p:cNvPr>
          <p:cNvSpPr txBox="1"/>
          <p:nvPr/>
        </p:nvSpPr>
        <p:spPr>
          <a:xfrm>
            <a:off x="6354393" y="6419658"/>
            <a:ext cx="10332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4.Responsive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BF909D03-BDE9-E575-C19A-132501B50E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84524" y="1091169"/>
            <a:ext cx="2730159" cy="571429"/>
          </a:xfrm>
          <a:prstGeom prst="rect">
            <a:avLst/>
          </a:prstGeom>
        </p:spPr>
      </p:pic>
      <p:sp>
        <p:nvSpPr>
          <p:cNvPr id="103" name="Rectangle 102">
            <a:extLst>
              <a:ext uri="{FF2B5EF4-FFF2-40B4-BE49-F238E27FC236}">
                <a16:creationId xmlns:a16="http://schemas.microsoft.com/office/drawing/2014/main" id="{20D28C71-EA37-5C28-50B7-C028D8EE3EC8}"/>
              </a:ext>
            </a:extLst>
          </p:cNvPr>
          <p:cNvSpPr/>
          <p:nvPr/>
        </p:nvSpPr>
        <p:spPr>
          <a:xfrm>
            <a:off x="7816014" y="6454867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3" name="TextBox 46">
            <a:extLst>
              <a:ext uri="{FF2B5EF4-FFF2-40B4-BE49-F238E27FC236}">
                <a16:creationId xmlns:a16="http://schemas.microsoft.com/office/drawing/2014/main" id="{A5820ADE-C598-8ADF-1ED3-D963E899155E}"/>
              </a:ext>
            </a:extLst>
          </p:cNvPr>
          <p:cNvSpPr txBox="1"/>
          <p:nvPr/>
        </p:nvSpPr>
        <p:spPr>
          <a:xfrm>
            <a:off x="7797752" y="6427105"/>
            <a:ext cx="17869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5.Animations et transitions</a:t>
            </a:r>
          </a:p>
        </p:txBody>
      </p:sp>
      <p:sp>
        <p:nvSpPr>
          <p:cNvPr id="139" name="TextBox 46">
            <a:extLst>
              <a:ext uri="{FF2B5EF4-FFF2-40B4-BE49-F238E27FC236}">
                <a16:creationId xmlns:a16="http://schemas.microsoft.com/office/drawing/2014/main" id="{4CB72493-FCE1-3C44-F3DB-B331CECF2ABA}"/>
              </a:ext>
            </a:extLst>
          </p:cNvPr>
          <p:cNvSpPr txBox="1"/>
          <p:nvPr/>
        </p:nvSpPr>
        <p:spPr>
          <a:xfrm>
            <a:off x="365310" y="6427105"/>
            <a:ext cx="21523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1. </a:t>
            </a:r>
            <a:r>
              <a:rPr lang="fr-FR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Présentation</a:t>
            </a: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  </a:t>
            </a:r>
            <a:r>
              <a:rPr lang="fr-FR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générale </a:t>
            </a: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  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7BEAB18D-482B-45CF-60AF-220629EBF154}"/>
              </a:ext>
            </a:extLst>
          </p:cNvPr>
          <p:cNvSpPr/>
          <p:nvPr/>
        </p:nvSpPr>
        <p:spPr>
          <a:xfrm>
            <a:off x="2263731" y="6457604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3" name="TextBox 46">
            <a:extLst>
              <a:ext uri="{FF2B5EF4-FFF2-40B4-BE49-F238E27FC236}">
                <a16:creationId xmlns:a16="http://schemas.microsoft.com/office/drawing/2014/main" id="{82118A9C-F6ED-1BA4-6DB3-3D557B411957}"/>
              </a:ext>
            </a:extLst>
          </p:cNvPr>
          <p:cNvSpPr txBox="1"/>
          <p:nvPr/>
        </p:nvSpPr>
        <p:spPr>
          <a:xfrm>
            <a:off x="2264905" y="6419658"/>
            <a:ext cx="19776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2. Des maquettes au </a:t>
            </a:r>
            <a:r>
              <a:rPr lang="en-US" sz="1200" cap="small" dirty="0" err="1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projet</a:t>
            </a:r>
            <a:endParaRPr lang="en-US" sz="1200" cap="small" dirty="0">
              <a:solidFill>
                <a:schemeClr val="bg1"/>
              </a:soli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latin typeface="Arial Narrow" panose="020B0606020202030204" pitchFamily="34" charset="0"/>
            </a:endParaRPr>
          </a:p>
        </p:txBody>
      </p:sp>
      <p:sp>
        <p:nvSpPr>
          <p:cNvPr id="54" name="TextBox 46">
            <a:extLst>
              <a:ext uri="{FF2B5EF4-FFF2-40B4-BE49-F238E27FC236}">
                <a16:creationId xmlns:a16="http://schemas.microsoft.com/office/drawing/2014/main" id="{2B51DD24-C2D3-1036-17B5-8EEE4B393B50}"/>
              </a:ext>
            </a:extLst>
          </p:cNvPr>
          <p:cNvSpPr txBox="1"/>
          <p:nvPr/>
        </p:nvSpPr>
        <p:spPr>
          <a:xfrm>
            <a:off x="10029308" y="6412512"/>
            <a:ext cx="11127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6.Conclusion</a:t>
            </a:r>
          </a:p>
        </p:txBody>
      </p:sp>
    </p:spTree>
    <p:extLst>
      <p:ext uri="{BB962C8B-B14F-4D97-AF65-F5344CB8AC3E}">
        <p14:creationId xmlns:p14="http://schemas.microsoft.com/office/powerpoint/2010/main" val="1760021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D6BCE71-C401-4062-8D64-801AD4E76692}"/>
              </a:ext>
            </a:extLst>
          </p:cNvPr>
          <p:cNvSpPr txBox="1"/>
          <p:nvPr/>
        </p:nvSpPr>
        <p:spPr>
          <a:xfrm>
            <a:off x="4518431" y="193288"/>
            <a:ext cx="463187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/>
              <a:t>2.  </a:t>
            </a:r>
            <a:r>
              <a:rPr lang="en-GB" sz="2400" dirty="0"/>
              <a:t>Des maquettes au </a:t>
            </a:r>
            <a:r>
              <a:rPr lang="fr-FR" sz="2400" dirty="0"/>
              <a:t>projet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31B654-4417-41F5-AF00-D9F262458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1488" y="6359587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sz="1600" smtClean="0"/>
              <a:pPr/>
              <a:t>4</a:t>
            </a:fld>
            <a:endParaRPr lang="en-US" sz="1600" dirty="0"/>
          </a:p>
        </p:txBody>
      </p:sp>
      <p:pic>
        <p:nvPicPr>
          <p:cNvPr id="25" name="Image 24">
            <a:extLst>
              <a:ext uri="{FF2B5EF4-FFF2-40B4-BE49-F238E27FC236}">
                <a16:creationId xmlns:a16="http://schemas.microsoft.com/office/drawing/2014/main" id="{42097536-8475-4CAF-AFEC-57BB07F0C17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" b="46308"/>
          <a:stretch/>
        </p:blipFill>
        <p:spPr>
          <a:xfrm>
            <a:off x="162209" y="704340"/>
            <a:ext cx="1641591" cy="5319085"/>
          </a:xfrm>
          <a:prstGeom prst="rect">
            <a:avLst/>
          </a:prstGeom>
        </p:spPr>
      </p:pic>
      <p:pic>
        <p:nvPicPr>
          <p:cNvPr id="27" name="Image 26">
            <a:extLst>
              <a:ext uri="{FF2B5EF4-FFF2-40B4-BE49-F238E27FC236}">
                <a16:creationId xmlns:a16="http://schemas.microsoft.com/office/drawing/2014/main" id="{EEE436B6-7814-4C71-9BFD-67260A19BB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708" t="46509" r="708" b="-202"/>
          <a:stretch/>
        </p:blipFill>
        <p:spPr>
          <a:xfrm>
            <a:off x="1873537" y="704340"/>
            <a:ext cx="1641592" cy="5319089"/>
          </a:xfrm>
          <a:prstGeom prst="rect">
            <a:avLst/>
          </a:prstGeom>
        </p:spPr>
      </p:pic>
      <p:sp>
        <p:nvSpPr>
          <p:cNvPr id="29" name="TextBox 11">
            <a:extLst>
              <a:ext uri="{FF2B5EF4-FFF2-40B4-BE49-F238E27FC236}">
                <a16:creationId xmlns:a16="http://schemas.microsoft.com/office/drawing/2014/main" id="{D60EB783-6425-453C-AB65-D2A4EB6C6F3E}"/>
              </a:ext>
            </a:extLst>
          </p:cNvPr>
          <p:cNvSpPr txBox="1"/>
          <p:nvPr/>
        </p:nvSpPr>
        <p:spPr>
          <a:xfrm>
            <a:off x="1138918" y="234276"/>
            <a:ext cx="2951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Page d’accueil 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3649A860-5FE9-40E0-86D1-643E3B91C73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84" r="-684" b="49579"/>
          <a:stretch/>
        </p:blipFill>
        <p:spPr>
          <a:xfrm>
            <a:off x="3683201" y="1357293"/>
            <a:ext cx="2105128" cy="4644809"/>
          </a:xfrm>
          <a:prstGeom prst="rect">
            <a:avLst/>
          </a:prstGeom>
        </p:spPr>
      </p:pic>
      <p:pic>
        <p:nvPicPr>
          <p:cNvPr id="31" name="Image 30">
            <a:extLst>
              <a:ext uri="{FF2B5EF4-FFF2-40B4-BE49-F238E27FC236}">
                <a16:creationId xmlns:a16="http://schemas.microsoft.com/office/drawing/2014/main" id="{B261C1E1-888C-4BF3-A436-2D8C42787C0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3" t="49579" r="-193"/>
          <a:stretch/>
        </p:blipFill>
        <p:spPr>
          <a:xfrm>
            <a:off x="5832516" y="1357293"/>
            <a:ext cx="2105128" cy="4644809"/>
          </a:xfrm>
          <a:prstGeom prst="rect">
            <a:avLst/>
          </a:prstGeom>
        </p:spPr>
      </p:pic>
      <p:sp>
        <p:nvSpPr>
          <p:cNvPr id="32" name="TextBox 11">
            <a:extLst>
              <a:ext uri="{FF2B5EF4-FFF2-40B4-BE49-F238E27FC236}">
                <a16:creationId xmlns:a16="http://schemas.microsoft.com/office/drawing/2014/main" id="{FF389CC0-9089-4764-AF3B-70156E669E7F}"/>
              </a:ext>
            </a:extLst>
          </p:cNvPr>
          <p:cNvSpPr txBox="1"/>
          <p:nvPr/>
        </p:nvSpPr>
        <p:spPr>
          <a:xfrm>
            <a:off x="4888394" y="905175"/>
            <a:ext cx="2482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0" dirty="0">
                <a:effectLst/>
                <a:latin typeface="+mj-lt"/>
              </a:rPr>
              <a:t>La palette de goût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50924ACD-A357-468B-9378-8395375BC64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48077"/>
          <a:stretch/>
        </p:blipFill>
        <p:spPr>
          <a:xfrm>
            <a:off x="8126622" y="1334402"/>
            <a:ext cx="1913624" cy="4644809"/>
          </a:xfrm>
          <a:prstGeom prst="rect">
            <a:avLst/>
          </a:prstGeom>
        </p:spPr>
      </p:pic>
      <p:sp>
        <p:nvSpPr>
          <p:cNvPr id="33" name="TextBox 11">
            <a:extLst>
              <a:ext uri="{FF2B5EF4-FFF2-40B4-BE49-F238E27FC236}">
                <a16:creationId xmlns:a16="http://schemas.microsoft.com/office/drawing/2014/main" id="{5AC2AEC6-D6ED-41C7-A9F8-9A58B5A7045B}"/>
              </a:ext>
            </a:extLst>
          </p:cNvPr>
          <p:cNvSpPr txBox="1"/>
          <p:nvPr/>
        </p:nvSpPr>
        <p:spPr>
          <a:xfrm>
            <a:off x="8918161" y="878789"/>
            <a:ext cx="36124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0" dirty="0">
                <a:effectLst/>
                <a:latin typeface="+mj-lt"/>
              </a:rPr>
              <a:t>La note enchantée</a:t>
            </a:r>
          </a:p>
          <a:p>
            <a:endParaRPr lang="fr-FR" b="0" dirty="0">
              <a:effectLst/>
              <a:latin typeface="+mj-lt"/>
            </a:endParaRPr>
          </a:p>
          <a:p>
            <a:r>
              <a:rPr lang="fr-FR" dirty="0"/>
              <a:t> </a:t>
            </a:r>
          </a:p>
        </p:txBody>
      </p:sp>
      <p:pic>
        <p:nvPicPr>
          <p:cNvPr id="54" name="Image 53">
            <a:extLst>
              <a:ext uri="{FF2B5EF4-FFF2-40B4-BE49-F238E27FC236}">
                <a16:creationId xmlns:a16="http://schemas.microsoft.com/office/drawing/2014/main" id="{9DB333CA-6CD8-984C-9040-2D5506F575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93334" y="1335283"/>
            <a:ext cx="1884371" cy="4644809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928D0FFC-F1F9-FFCF-50A7-0080BA540690}"/>
              </a:ext>
            </a:extLst>
          </p:cNvPr>
          <p:cNvSpPr/>
          <p:nvPr/>
        </p:nvSpPr>
        <p:spPr>
          <a:xfrm>
            <a:off x="9649625" y="6450157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F48D37B-014E-FFBC-4B89-EB5171A8FED4}"/>
              </a:ext>
            </a:extLst>
          </p:cNvPr>
          <p:cNvSpPr/>
          <p:nvPr/>
        </p:nvSpPr>
        <p:spPr>
          <a:xfrm>
            <a:off x="5977356" y="6454867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84E6C1D-E103-C156-DC9E-D69A94968421}"/>
              </a:ext>
            </a:extLst>
          </p:cNvPr>
          <p:cNvSpPr/>
          <p:nvPr/>
        </p:nvSpPr>
        <p:spPr>
          <a:xfrm>
            <a:off x="4125192" y="6454867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40BC5A7-466C-9D37-14CA-90F8E2D4DB43}"/>
              </a:ext>
            </a:extLst>
          </p:cNvPr>
          <p:cNvSpPr/>
          <p:nvPr/>
        </p:nvSpPr>
        <p:spPr>
          <a:xfrm>
            <a:off x="402273" y="6456455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1" name="TextBox 46">
            <a:extLst>
              <a:ext uri="{FF2B5EF4-FFF2-40B4-BE49-F238E27FC236}">
                <a16:creationId xmlns:a16="http://schemas.microsoft.com/office/drawing/2014/main" id="{544D4F54-F2CD-E098-4E7C-8FC13010BD93}"/>
              </a:ext>
            </a:extLst>
          </p:cNvPr>
          <p:cNvSpPr txBox="1"/>
          <p:nvPr/>
        </p:nvSpPr>
        <p:spPr>
          <a:xfrm>
            <a:off x="4189848" y="6427105"/>
            <a:ext cx="20506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3. Le code html, sass, w3c</a:t>
            </a:r>
          </a:p>
        </p:txBody>
      </p:sp>
      <p:sp>
        <p:nvSpPr>
          <p:cNvPr id="42" name="TextBox 46">
            <a:extLst>
              <a:ext uri="{FF2B5EF4-FFF2-40B4-BE49-F238E27FC236}">
                <a16:creationId xmlns:a16="http://schemas.microsoft.com/office/drawing/2014/main" id="{E62A6A78-B423-83BA-B7BA-AA171C15A124}"/>
              </a:ext>
            </a:extLst>
          </p:cNvPr>
          <p:cNvSpPr txBox="1"/>
          <p:nvPr/>
        </p:nvSpPr>
        <p:spPr>
          <a:xfrm>
            <a:off x="6354393" y="6419658"/>
            <a:ext cx="10332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4.Responsive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2270759-6FCA-9F94-E941-40D3B4EA3FEB}"/>
              </a:ext>
            </a:extLst>
          </p:cNvPr>
          <p:cNvSpPr/>
          <p:nvPr/>
        </p:nvSpPr>
        <p:spPr>
          <a:xfrm>
            <a:off x="7816014" y="6454867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TextBox 46">
            <a:extLst>
              <a:ext uri="{FF2B5EF4-FFF2-40B4-BE49-F238E27FC236}">
                <a16:creationId xmlns:a16="http://schemas.microsoft.com/office/drawing/2014/main" id="{C8763443-A550-38BD-1C4E-E14732E5F2DC}"/>
              </a:ext>
            </a:extLst>
          </p:cNvPr>
          <p:cNvSpPr txBox="1"/>
          <p:nvPr/>
        </p:nvSpPr>
        <p:spPr>
          <a:xfrm>
            <a:off x="7797752" y="6427105"/>
            <a:ext cx="17869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5.Animations et transitions</a:t>
            </a:r>
          </a:p>
        </p:txBody>
      </p:sp>
      <p:sp>
        <p:nvSpPr>
          <p:cNvPr id="45" name="TextBox 46">
            <a:extLst>
              <a:ext uri="{FF2B5EF4-FFF2-40B4-BE49-F238E27FC236}">
                <a16:creationId xmlns:a16="http://schemas.microsoft.com/office/drawing/2014/main" id="{658C231F-DBF9-120A-C92A-A06A0D5B5474}"/>
              </a:ext>
            </a:extLst>
          </p:cNvPr>
          <p:cNvSpPr txBox="1"/>
          <p:nvPr/>
        </p:nvSpPr>
        <p:spPr>
          <a:xfrm>
            <a:off x="365310" y="6427105"/>
            <a:ext cx="17595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1. </a:t>
            </a:r>
            <a:r>
              <a:rPr lang="fr-FR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Présentation</a:t>
            </a: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  </a:t>
            </a:r>
            <a:r>
              <a:rPr lang="fr-FR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générale </a:t>
            </a: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  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D54A1202-6F70-BF91-A699-3D4DF19D27C3}"/>
              </a:ext>
            </a:extLst>
          </p:cNvPr>
          <p:cNvSpPr/>
          <p:nvPr/>
        </p:nvSpPr>
        <p:spPr>
          <a:xfrm>
            <a:off x="2263731" y="6457604"/>
            <a:ext cx="1787277" cy="2160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16E2C3F-3689-BD9E-78EF-624BD642C316}"/>
              </a:ext>
            </a:extLst>
          </p:cNvPr>
          <p:cNvSpPr txBox="1"/>
          <p:nvPr/>
        </p:nvSpPr>
        <p:spPr>
          <a:xfrm>
            <a:off x="2223969" y="6427105"/>
            <a:ext cx="19776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2. Des maquettes au </a:t>
            </a:r>
            <a:r>
              <a:rPr lang="en-US" sz="1200" cap="small" dirty="0" err="1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projet</a:t>
            </a:r>
            <a:endParaRPr lang="en-US" sz="1200" cap="small" dirty="0">
              <a:solidFill>
                <a:schemeClr val="bg1"/>
              </a:soli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latin typeface="Arial Narrow" panose="020B0606020202030204" pitchFamily="34" charset="0"/>
            </a:endParaRPr>
          </a:p>
        </p:txBody>
      </p:sp>
      <p:sp>
        <p:nvSpPr>
          <p:cNvPr id="48" name="TextBox 46">
            <a:extLst>
              <a:ext uri="{FF2B5EF4-FFF2-40B4-BE49-F238E27FC236}">
                <a16:creationId xmlns:a16="http://schemas.microsoft.com/office/drawing/2014/main" id="{F738B704-B382-B8FB-4B83-11650AC647FD}"/>
              </a:ext>
            </a:extLst>
          </p:cNvPr>
          <p:cNvSpPr txBox="1"/>
          <p:nvPr/>
        </p:nvSpPr>
        <p:spPr>
          <a:xfrm>
            <a:off x="10029308" y="6412512"/>
            <a:ext cx="11127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6.Conclusion</a:t>
            </a:r>
          </a:p>
        </p:txBody>
      </p:sp>
    </p:spTree>
    <p:extLst>
      <p:ext uri="{BB962C8B-B14F-4D97-AF65-F5344CB8AC3E}">
        <p14:creationId xmlns:p14="http://schemas.microsoft.com/office/powerpoint/2010/main" val="35085178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31B654-4417-41F5-AF00-D9F262458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5900" y="6372120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sz="1600" smtClean="0"/>
              <a:pPr/>
              <a:t>5</a:t>
            </a:fld>
            <a:endParaRPr lang="en-US" sz="1600" dirty="0"/>
          </a:p>
        </p:txBody>
      </p:sp>
      <p:sp>
        <p:nvSpPr>
          <p:cNvPr id="32" name="TextBox 11">
            <a:extLst>
              <a:ext uri="{FF2B5EF4-FFF2-40B4-BE49-F238E27FC236}">
                <a16:creationId xmlns:a16="http://schemas.microsoft.com/office/drawing/2014/main" id="{FF389CC0-9089-4764-AF3B-70156E669E7F}"/>
              </a:ext>
            </a:extLst>
          </p:cNvPr>
          <p:cNvSpPr txBox="1"/>
          <p:nvPr/>
        </p:nvSpPr>
        <p:spPr>
          <a:xfrm>
            <a:off x="2452380" y="769184"/>
            <a:ext cx="2482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0" dirty="0">
                <a:effectLst/>
                <a:latin typeface="+mj-lt"/>
              </a:rPr>
              <a:t>À la française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2A1735DF-9241-4B14-A743-C0F5168FC1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" b="48412"/>
          <a:stretch/>
        </p:blipFill>
        <p:spPr>
          <a:xfrm>
            <a:off x="1170730" y="1290486"/>
            <a:ext cx="2105128" cy="4853596"/>
          </a:xfrm>
          <a:prstGeom prst="rect">
            <a:avLst/>
          </a:prstGeom>
        </p:spPr>
      </p:pic>
      <p:pic>
        <p:nvPicPr>
          <p:cNvPr id="37" name="Image 36">
            <a:extLst>
              <a:ext uri="{FF2B5EF4-FFF2-40B4-BE49-F238E27FC236}">
                <a16:creationId xmlns:a16="http://schemas.microsoft.com/office/drawing/2014/main" id="{69CFEB08-7C7D-4C65-A27D-904868CA66D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8322" b="-4"/>
          <a:stretch/>
        </p:blipFill>
        <p:spPr>
          <a:xfrm>
            <a:off x="3477888" y="1291262"/>
            <a:ext cx="2105128" cy="4862468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B3EAF5C4-63B9-4B98-8C0F-7F90064A91D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6878"/>
          <a:stretch/>
        </p:blipFill>
        <p:spPr>
          <a:xfrm>
            <a:off x="6608985" y="1308018"/>
            <a:ext cx="2033942" cy="4828957"/>
          </a:xfrm>
          <a:prstGeom prst="rect">
            <a:avLst/>
          </a:prstGeom>
        </p:spPr>
      </p:pic>
      <p:pic>
        <p:nvPicPr>
          <p:cNvPr id="38" name="Image 37">
            <a:extLst>
              <a:ext uri="{FF2B5EF4-FFF2-40B4-BE49-F238E27FC236}">
                <a16:creationId xmlns:a16="http://schemas.microsoft.com/office/drawing/2014/main" id="{F25BA194-AD44-4A01-B9D7-0E3E05112EF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672" t="47130" r="1672" b="-252"/>
          <a:stretch/>
        </p:blipFill>
        <p:spPr>
          <a:xfrm>
            <a:off x="8797065" y="1324773"/>
            <a:ext cx="2033942" cy="4828957"/>
          </a:xfrm>
          <a:prstGeom prst="rect">
            <a:avLst/>
          </a:prstGeom>
        </p:spPr>
      </p:pic>
      <p:sp>
        <p:nvSpPr>
          <p:cNvPr id="39" name="TextBox 11">
            <a:extLst>
              <a:ext uri="{FF2B5EF4-FFF2-40B4-BE49-F238E27FC236}">
                <a16:creationId xmlns:a16="http://schemas.microsoft.com/office/drawing/2014/main" id="{7FC6C460-FAF0-44C2-904F-325965236D38}"/>
              </a:ext>
            </a:extLst>
          </p:cNvPr>
          <p:cNvSpPr txBox="1"/>
          <p:nvPr/>
        </p:nvSpPr>
        <p:spPr>
          <a:xfrm>
            <a:off x="7613337" y="830739"/>
            <a:ext cx="24829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0" dirty="0">
                <a:effectLst/>
                <a:latin typeface="+mj-lt"/>
              </a:rPr>
              <a:t>Le délice des sens</a:t>
            </a:r>
          </a:p>
          <a:p>
            <a:endParaRPr lang="fr-FR" b="0" dirty="0">
              <a:effectLst/>
              <a:latin typeface="+mj-lt"/>
            </a:endParaRPr>
          </a:p>
        </p:txBody>
      </p:sp>
      <p:sp>
        <p:nvSpPr>
          <p:cNvPr id="36" name="TextBox 4">
            <a:extLst>
              <a:ext uri="{FF2B5EF4-FFF2-40B4-BE49-F238E27FC236}">
                <a16:creationId xmlns:a16="http://schemas.microsoft.com/office/drawing/2014/main" id="{21A29465-00CA-1320-9C70-F99ABC6C27E8}"/>
              </a:ext>
            </a:extLst>
          </p:cNvPr>
          <p:cNvSpPr txBox="1"/>
          <p:nvPr/>
        </p:nvSpPr>
        <p:spPr>
          <a:xfrm>
            <a:off x="4059370" y="187133"/>
            <a:ext cx="463187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/>
              <a:t>2.  </a:t>
            </a:r>
            <a:r>
              <a:rPr lang="en-GB" sz="2400" dirty="0"/>
              <a:t>Des maquettes au </a:t>
            </a:r>
            <a:r>
              <a:rPr lang="fr-FR" sz="2400" dirty="0"/>
              <a:t>projet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A9183F89-B483-B0C4-3BD1-98EE9F8367CC}"/>
              </a:ext>
            </a:extLst>
          </p:cNvPr>
          <p:cNvSpPr/>
          <p:nvPr/>
        </p:nvSpPr>
        <p:spPr>
          <a:xfrm>
            <a:off x="9649625" y="6450157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6B1CAB21-8420-3049-781D-43BF6105BD3C}"/>
              </a:ext>
            </a:extLst>
          </p:cNvPr>
          <p:cNvSpPr/>
          <p:nvPr/>
        </p:nvSpPr>
        <p:spPr>
          <a:xfrm>
            <a:off x="5977356" y="6454867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320BF765-5E25-08D2-D6EB-98BC54562661}"/>
              </a:ext>
            </a:extLst>
          </p:cNvPr>
          <p:cNvSpPr/>
          <p:nvPr/>
        </p:nvSpPr>
        <p:spPr>
          <a:xfrm>
            <a:off x="4125192" y="6454867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9E510A2F-9DF1-54A5-9E83-7CAA4A69E038}"/>
              </a:ext>
            </a:extLst>
          </p:cNvPr>
          <p:cNvSpPr/>
          <p:nvPr/>
        </p:nvSpPr>
        <p:spPr>
          <a:xfrm>
            <a:off x="402273" y="6456455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5" name="TextBox 46">
            <a:extLst>
              <a:ext uri="{FF2B5EF4-FFF2-40B4-BE49-F238E27FC236}">
                <a16:creationId xmlns:a16="http://schemas.microsoft.com/office/drawing/2014/main" id="{35F9DDB1-A500-70D7-D01C-F623CB056AD6}"/>
              </a:ext>
            </a:extLst>
          </p:cNvPr>
          <p:cNvSpPr txBox="1"/>
          <p:nvPr/>
        </p:nvSpPr>
        <p:spPr>
          <a:xfrm>
            <a:off x="4189848" y="6427105"/>
            <a:ext cx="20506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3. Le code html, sass, w3c</a:t>
            </a:r>
          </a:p>
        </p:txBody>
      </p:sp>
      <p:sp>
        <p:nvSpPr>
          <p:cNvPr id="66" name="TextBox 46">
            <a:extLst>
              <a:ext uri="{FF2B5EF4-FFF2-40B4-BE49-F238E27FC236}">
                <a16:creationId xmlns:a16="http://schemas.microsoft.com/office/drawing/2014/main" id="{ACE070EC-E117-E48D-5C8C-B8014FE05284}"/>
              </a:ext>
            </a:extLst>
          </p:cNvPr>
          <p:cNvSpPr txBox="1"/>
          <p:nvPr/>
        </p:nvSpPr>
        <p:spPr>
          <a:xfrm>
            <a:off x="6354393" y="6419658"/>
            <a:ext cx="10332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4.Responsive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D0EA86BB-7EBB-AA8A-20ED-1330CAC47ED2}"/>
              </a:ext>
            </a:extLst>
          </p:cNvPr>
          <p:cNvSpPr/>
          <p:nvPr/>
        </p:nvSpPr>
        <p:spPr>
          <a:xfrm>
            <a:off x="7816014" y="6454867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2" name="TextBox 46">
            <a:extLst>
              <a:ext uri="{FF2B5EF4-FFF2-40B4-BE49-F238E27FC236}">
                <a16:creationId xmlns:a16="http://schemas.microsoft.com/office/drawing/2014/main" id="{F9222AA0-74BF-DF43-EA46-4A26B542F7CA}"/>
              </a:ext>
            </a:extLst>
          </p:cNvPr>
          <p:cNvSpPr txBox="1"/>
          <p:nvPr/>
        </p:nvSpPr>
        <p:spPr>
          <a:xfrm>
            <a:off x="7797752" y="6427105"/>
            <a:ext cx="17869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5.Animations et transitions</a:t>
            </a:r>
          </a:p>
        </p:txBody>
      </p:sp>
      <p:sp>
        <p:nvSpPr>
          <p:cNvPr id="83" name="TextBox 46">
            <a:extLst>
              <a:ext uri="{FF2B5EF4-FFF2-40B4-BE49-F238E27FC236}">
                <a16:creationId xmlns:a16="http://schemas.microsoft.com/office/drawing/2014/main" id="{4AD98795-DA35-0662-EDD1-B8AFE240B7DB}"/>
              </a:ext>
            </a:extLst>
          </p:cNvPr>
          <p:cNvSpPr txBox="1"/>
          <p:nvPr/>
        </p:nvSpPr>
        <p:spPr>
          <a:xfrm>
            <a:off x="365310" y="6427105"/>
            <a:ext cx="17595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1. </a:t>
            </a:r>
            <a:r>
              <a:rPr lang="fr-FR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Présentation</a:t>
            </a: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  </a:t>
            </a:r>
            <a:r>
              <a:rPr lang="fr-FR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générale </a:t>
            </a: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  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62CB7A0-013F-900A-E15D-A4D303304151}"/>
              </a:ext>
            </a:extLst>
          </p:cNvPr>
          <p:cNvSpPr/>
          <p:nvPr/>
        </p:nvSpPr>
        <p:spPr>
          <a:xfrm>
            <a:off x="2263731" y="6457604"/>
            <a:ext cx="1787277" cy="2160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5" name="TextBox 46">
            <a:extLst>
              <a:ext uri="{FF2B5EF4-FFF2-40B4-BE49-F238E27FC236}">
                <a16:creationId xmlns:a16="http://schemas.microsoft.com/office/drawing/2014/main" id="{F69991DE-9987-5853-4458-04201393A706}"/>
              </a:ext>
            </a:extLst>
          </p:cNvPr>
          <p:cNvSpPr txBox="1"/>
          <p:nvPr/>
        </p:nvSpPr>
        <p:spPr>
          <a:xfrm>
            <a:off x="2242153" y="6428422"/>
            <a:ext cx="19776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2. Des maquettes au </a:t>
            </a:r>
            <a:r>
              <a:rPr lang="en-US" sz="1200" cap="small" dirty="0" err="1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projet</a:t>
            </a:r>
            <a:endParaRPr lang="en-US" sz="1200" cap="small" dirty="0">
              <a:solidFill>
                <a:schemeClr val="bg1"/>
              </a:soli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latin typeface="Arial Narrow" panose="020B0606020202030204" pitchFamily="34" charset="0"/>
            </a:endParaRPr>
          </a:p>
        </p:txBody>
      </p:sp>
      <p:sp>
        <p:nvSpPr>
          <p:cNvPr id="86" name="TextBox 46">
            <a:extLst>
              <a:ext uri="{FF2B5EF4-FFF2-40B4-BE49-F238E27FC236}">
                <a16:creationId xmlns:a16="http://schemas.microsoft.com/office/drawing/2014/main" id="{21C75C7C-C559-044C-7F3F-41BFD722D488}"/>
              </a:ext>
            </a:extLst>
          </p:cNvPr>
          <p:cNvSpPr txBox="1"/>
          <p:nvPr/>
        </p:nvSpPr>
        <p:spPr>
          <a:xfrm>
            <a:off x="10029308" y="6412512"/>
            <a:ext cx="11127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6.Conclusion</a:t>
            </a:r>
          </a:p>
        </p:txBody>
      </p:sp>
    </p:spTree>
    <p:extLst>
      <p:ext uri="{BB962C8B-B14F-4D97-AF65-F5344CB8AC3E}">
        <p14:creationId xmlns:p14="http://schemas.microsoft.com/office/powerpoint/2010/main" val="13950248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0D73949D-27FA-48C4-B659-F46FF8466D3B}"/>
              </a:ext>
            </a:extLst>
          </p:cNvPr>
          <p:cNvSpPr txBox="1"/>
          <p:nvPr/>
        </p:nvSpPr>
        <p:spPr>
          <a:xfrm>
            <a:off x="3701160" y="96576"/>
            <a:ext cx="455239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/>
              <a:t>3</a:t>
            </a:r>
            <a:r>
              <a:rPr lang="ru-RU" sz="2400" dirty="0"/>
              <a:t>.    L</a:t>
            </a:r>
            <a:r>
              <a:rPr lang="en-GB" sz="2400" dirty="0"/>
              <a:t>E CODE.  </a:t>
            </a:r>
            <a:r>
              <a:rPr lang="en-GB" sz="2000" dirty="0"/>
              <a:t>Le </a:t>
            </a:r>
            <a:r>
              <a:rPr lang="en-GB" sz="2000" dirty="0" err="1"/>
              <a:t>fichier</a:t>
            </a:r>
            <a:r>
              <a:rPr lang="en-GB" sz="2000" dirty="0"/>
              <a:t> -</a:t>
            </a:r>
            <a:r>
              <a:rPr lang="ru-RU" sz="2000" dirty="0"/>
              <a:t> html.</a:t>
            </a:r>
            <a:r>
              <a:rPr lang="en-GB" sz="2000" dirty="0"/>
              <a:t>  </a:t>
            </a:r>
            <a:endParaRPr lang="ru-RU" sz="2000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0F9FCEBB-66EC-448E-B8EB-26C943290E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88050" y="6386431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sz="1600" smtClean="0"/>
              <a:pPr/>
              <a:t>6</a:t>
            </a:fld>
            <a:endParaRPr lang="en-US" sz="1600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F739F8E6-8A1E-4B69-B750-0F0D4F17F9A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35"/>
          <a:stretch/>
        </p:blipFill>
        <p:spPr>
          <a:xfrm>
            <a:off x="479962" y="1053630"/>
            <a:ext cx="2986485" cy="5054509"/>
          </a:xfrm>
          <a:prstGeom prst="rect">
            <a:avLst/>
          </a:prstGeom>
        </p:spPr>
      </p:pic>
      <p:sp>
        <p:nvSpPr>
          <p:cNvPr id="24" name="TextBox 11">
            <a:extLst>
              <a:ext uri="{FF2B5EF4-FFF2-40B4-BE49-F238E27FC236}">
                <a16:creationId xmlns:a16="http://schemas.microsoft.com/office/drawing/2014/main" id="{8DC55501-61F7-47E3-B9F6-A4949F30FAAF}"/>
              </a:ext>
            </a:extLst>
          </p:cNvPr>
          <p:cNvSpPr txBox="1"/>
          <p:nvPr/>
        </p:nvSpPr>
        <p:spPr>
          <a:xfrm>
            <a:off x="932329" y="637978"/>
            <a:ext cx="2482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0" dirty="0">
                <a:effectLst/>
                <a:latin typeface="+mj-lt"/>
              </a:rPr>
              <a:t>Page </a:t>
            </a:r>
            <a:r>
              <a:rPr lang="en-GB" b="0" dirty="0" err="1">
                <a:effectLst/>
                <a:latin typeface="+mj-lt"/>
              </a:rPr>
              <a:t>d’accueil</a:t>
            </a:r>
            <a:endParaRPr lang="fr-FR" b="0" dirty="0">
              <a:effectLst/>
              <a:latin typeface="+mj-lt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0C83A366-87D3-4E5B-B0ED-1BD0CA40E5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5129" y="1059936"/>
            <a:ext cx="3514313" cy="5054508"/>
          </a:xfrm>
          <a:prstGeom prst="rect">
            <a:avLst/>
          </a:prstGeom>
        </p:spPr>
      </p:pic>
      <p:sp>
        <p:nvSpPr>
          <p:cNvPr id="31" name="TextBox 11">
            <a:extLst>
              <a:ext uri="{FF2B5EF4-FFF2-40B4-BE49-F238E27FC236}">
                <a16:creationId xmlns:a16="http://schemas.microsoft.com/office/drawing/2014/main" id="{51C5B750-D724-4F79-834F-C50573F987AE}"/>
              </a:ext>
            </a:extLst>
          </p:cNvPr>
          <p:cNvSpPr txBox="1"/>
          <p:nvPr/>
        </p:nvSpPr>
        <p:spPr>
          <a:xfrm>
            <a:off x="4854526" y="655535"/>
            <a:ext cx="2482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0" dirty="0">
                <a:effectLst/>
                <a:latin typeface="+mj-lt"/>
              </a:rPr>
              <a:t>Page </a:t>
            </a:r>
            <a:r>
              <a:rPr lang="en-GB" dirty="0">
                <a:latin typeface="+mj-lt"/>
              </a:rPr>
              <a:t>menu</a:t>
            </a:r>
            <a:endParaRPr lang="fr-FR" b="0" dirty="0">
              <a:effectLst/>
              <a:latin typeface="+mj-lt"/>
            </a:endParaRP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7B8FDD9C-C0CD-4DCE-9A07-E9C2F8A98A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91429" y="1053630"/>
            <a:ext cx="4446560" cy="5045349"/>
          </a:xfrm>
          <a:prstGeom prst="rect">
            <a:avLst/>
          </a:prstGeom>
        </p:spPr>
      </p:pic>
      <p:sp>
        <p:nvSpPr>
          <p:cNvPr id="32" name="TextBox 11">
            <a:extLst>
              <a:ext uri="{FF2B5EF4-FFF2-40B4-BE49-F238E27FC236}">
                <a16:creationId xmlns:a16="http://schemas.microsoft.com/office/drawing/2014/main" id="{FBB81905-5E8D-45A2-A672-6754C36D6C7C}"/>
              </a:ext>
            </a:extLst>
          </p:cNvPr>
          <p:cNvSpPr txBox="1"/>
          <p:nvPr/>
        </p:nvSpPr>
        <p:spPr>
          <a:xfrm>
            <a:off x="8854811" y="655535"/>
            <a:ext cx="2482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+mj-lt"/>
              </a:rPr>
              <a:t>Item card menu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4DF8A81-1CF4-47D5-F8AA-EA6EDEF19485}"/>
              </a:ext>
            </a:extLst>
          </p:cNvPr>
          <p:cNvSpPr/>
          <p:nvPr/>
        </p:nvSpPr>
        <p:spPr>
          <a:xfrm>
            <a:off x="9649625" y="6450157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E368280-D418-FC7F-678E-00ADF07C7D80}"/>
              </a:ext>
            </a:extLst>
          </p:cNvPr>
          <p:cNvSpPr/>
          <p:nvPr/>
        </p:nvSpPr>
        <p:spPr>
          <a:xfrm>
            <a:off x="5977356" y="6454867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D1974C7-4E00-AF1D-E119-CE43DB29D249}"/>
              </a:ext>
            </a:extLst>
          </p:cNvPr>
          <p:cNvSpPr/>
          <p:nvPr/>
        </p:nvSpPr>
        <p:spPr>
          <a:xfrm>
            <a:off x="4125192" y="6454867"/>
            <a:ext cx="1787277" cy="2160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D6A1583-CB4C-49FC-E372-47E120F2336B}"/>
              </a:ext>
            </a:extLst>
          </p:cNvPr>
          <p:cNvSpPr/>
          <p:nvPr/>
        </p:nvSpPr>
        <p:spPr>
          <a:xfrm>
            <a:off x="402273" y="6456455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8" name="TextBox 46">
            <a:extLst>
              <a:ext uri="{FF2B5EF4-FFF2-40B4-BE49-F238E27FC236}">
                <a16:creationId xmlns:a16="http://schemas.microsoft.com/office/drawing/2014/main" id="{A14E09F5-C180-78C0-15BB-3DEF16C35548}"/>
              </a:ext>
            </a:extLst>
          </p:cNvPr>
          <p:cNvSpPr txBox="1"/>
          <p:nvPr/>
        </p:nvSpPr>
        <p:spPr>
          <a:xfrm>
            <a:off x="4190501" y="6427105"/>
            <a:ext cx="17385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3. Le code html-sass-w3c</a:t>
            </a:r>
          </a:p>
        </p:txBody>
      </p:sp>
      <p:sp>
        <p:nvSpPr>
          <p:cNvPr id="39" name="TextBox 46">
            <a:extLst>
              <a:ext uri="{FF2B5EF4-FFF2-40B4-BE49-F238E27FC236}">
                <a16:creationId xmlns:a16="http://schemas.microsoft.com/office/drawing/2014/main" id="{9446EF6A-C22B-0957-5FC8-3AC8782C2D83}"/>
              </a:ext>
            </a:extLst>
          </p:cNvPr>
          <p:cNvSpPr txBox="1"/>
          <p:nvPr/>
        </p:nvSpPr>
        <p:spPr>
          <a:xfrm>
            <a:off x="6354393" y="6419658"/>
            <a:ext cx="10332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4.Responsive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3A6E7C4-4107-CC1C-2152-972B4B28F3A2}"/>
              </a:ext>
            </a:extLst>
          </p:cNvPr>
          <p:cNvSpPr/>
          <p:nvPr/>
        </p:nvSpPr>
        <p:spPr>
          <a:xfrm>
            <a:off x="7816014" y="6454867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TextBox 46">
            <a:extLst>
              <a:ext uri="{FF2B5EF4-FFF2-40B4-BE49-F238E27FC236}">
                <a16:creationId xmlns:a16="http://schemas.microsoft.com/office/drawing/2014/main" id="{FD33A852-7E53-D337-7416-4C144DE9B5B9}"/>
              </a:ext>
            </a:extLst>
          </p:cNvPr>
          <p:cNvSpPr txBox="1"/>
          <p:nvPr/>
        </p:nvSpPr>
        <p:spPr>
          <a:xfrm>
            <a:off x="7797752" y="6427105"/>
            <a:ext cx="17869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5.Animations et transitions</a:t>
            </a:r>
          </a:p>
        </p:txBody>
      </p:sp>
      <p:sp>
        <p:nvSpPr>
          <p:cNvPr id="42" name="TextBox 46">
            <a:extLst>
              <a:ext uri="{FF2B5EF4-FFF2-40B4-BE49-F238E27FC236}">
                <a16:creationId xmlns:a16="http://schemas.microsoft.com/office/drawing/2014/main" id="{AAAE27B7-5773-C13D-DA1E-55C98B33E0E4}"/>
              </a:ext>
            </a:extLst>
          </p:cNvPr>
          <p:cNvSpPr txBox="1"/>
          <p:nvPr/>
        </p:nvSpPr>
        <p:spPr>
          <a:xfrm>
            <a:off x="365310" y="6427105"/>
            <a:ext cx="17595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1. </a:t>
            </a:r>
            <a:r>
              <a:rPr lang="fr-FR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Présentation</a:t>
            </a: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  </a:t>
            </a:r>
            <a:r>
              <a:rPr lang="fr-FR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générale </a:t>
            </a: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  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7C2DA925-803B-FC0D-E1B3-E89EFB02AFB5}"/>
              </a:ext>
            </a:extLst>
          </p:cNvPr>
          <p:cNvSpPr/>
          <p:nvPr/>
        </p:nvSpPr>
        <p:spPr>
          <a:xfrm>
            <a:off x="2263731" y="6457604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4" name="TextBox 46">
            <a:extLst>
              <a:ext uri="{FF2B5EF4-FFF2-40B4-BE49-F238E27FC236}">
                <a16:creationId xmlns:a16="http://schemas.microsoft.com/office/drawing/2014/main" id="{10BF5214-CC09-F780-C568-71DE948D8236}"/>
              </a:ext>
            </a:extLst>
          </p:cNvPr>
          <p:cNvSpPr txBox="1"/>
          <p:nvPr/>
        </p:nvSpPr>
        <p:spPr>
          <a:xfrm>
            <a:off x="2264905" y="6419658"/>
            <a:ext cx="19776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2. Des maquettes au </a:t>
            </a:r>
            <a:r>
              <a:rPr lang="en-US" sz="1200" cap="small" dirty="0" err="1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projet</a:t>
            </a:r>
            <a:endParaRPr lang="en-US" sz="1200" cap="small" dirty="0">
              <a:solidFill>
                <a:schemeClr val="bg1"/>
              </a:soli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latin typeface="Arial Narrow" panose="020B0606020202030204" pitchFamily="34" charset="0"/>
            </a:endParaRPr>
          </a:p>
        </p:txBody>
      </p:sp>
      <p:sp>
        <p:nvSpPr>
          <p:cNvPr id="69" name="TextBox 46">
            <a:extLst>
              <a:ext uri="{FF2B5EF4-FFF2-40B4-BE49-F238E27FC236}">
                <a16:creationId xmlns:a16="http://schemas.microsoft.com/office/drawing/2014/main" id="{0AEC6AAC-8CB4-B3C7-1A6E-1B8472848530}"/>
              </a:ext>
            </a:extLst>
          </p:cNvPr>
          <p:cNvSpPr txBox="1"/>
          <p:nvPr/>
        </p:nvSpPr>
        <p:spPr>
          <a:xfrm>
            <a:off x="10029308" y="6412512"/>
            <a:ext cx="11127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6.Conclusion</a:t>
            </a:r>
          </a:p>
        </p:txBody>
      </p:sp>
    </p:spTree>
    <p:extLst>
      <p:ext uri="{BB962C8B-B14F-4D97-AF65-F5344CB8AC3E}">
        <p14:creationId xmlns:p14="http://schemas.microsoft.com/office/powerpoint/2010/main" val="4468229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0D73949D-27FA-48C4-B659-F46FF8466D3B}"/>
              </a:ext>
            </a:extLst>
          </p:cNvPr>
          <p:cNvSpPr txBox="1"/>
          <p:nvPr/>
        </p:nvSpPr>
        <p:spPr>
          <a:xfrm>
            <a:off x="3060172" y="105401"/>
            <a:ext cx="56310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/>
              <a:t>3</a:t>
            </a:r>
            <a:r>
              <a:rPr lang="ru-RU" sz="2400" dirty="0"/>
              <a:t>. </a:t>
            </a:r>
            <a:r>
              <a:rPr lang="en-GB" sz="2400" dirty="0"/>
              <a:t>LE CODE.</a:t>
            </a:r>
            <a:r>
              <a:rPr lang="ru-RU" sz="2400" dirty="0"/>
              <a:t>  </a:t>
            </a:r>
            <a:r>
              <a:rPr lang="ru-RU" sz="2000" dirty="0"/>
              <a:t>L</a:t>
            </a:r>
            <a:r>
              <a:rPr lang="en-GB" sz="2000" dirty="0"/>
              <a:t>a structure du </a:t>
            </a:r>
            <a:r>
              <a:rPr lang="en-GB" sz="2000" dirty="0" err="1"/>
              <a:t>fichier</a:t>
            </a:r>
            <a:r>
              <a:rPr lang="en-GB" sz="2000" dirty="0"/>
              <a:t> SASS </a:t>
            </a:r>
            <a:endParaRPr lang="ru-RU" sz="2000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0F9FCEBB-66EC-448E-B8EB-26C943290E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4260" y="6341041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sz="1600" smtClean="0"/>
              <a:pPr/>
              <a:t>7</a:t>
            </a:fld>
            <a:endParaRPr lang="en-US" sz="1600" dirty="0"/>
          </a:p>
        </p:txBody>
      </p:sp>
      <p:sp>
        <p:nvSpPr>
          <p:cNvPr id="24" name="TextBox 11">
            <a:extLst>
              <a:ext uri="{FF2B5EF4-FFF2-40B4-BE49-F238E27FC236}">
                <a16:creationId xmlns:a16="http://schemas.microsoft.com/office/drawing/2014/main" id="{8DC55501-61F7-47E3-B9F6-A4949F30FAAF}"/>
              </a:ext>
            </a:extLst>
          </p:cNvPr>
          <p:cNvSpPr txBox="1"/>
          <p:nvPr/>
        </p:nvSpPr>
        <p:spPr>
          <a:xfrm>
            <a:off x="554514" y="796257"/>
            <a:ext cx="1825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+mj-lt"/>
              </a:rPr>
              <a:t>Dossier sass</a:t>
            </a:r>
            <a:endParaRPr lang="fr-FR" b="0" dirty="0">
              <a:effectLst/>
              <a:latin typeface="+mj-lt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BB75A7C8-2AEF-40C8-A708-E49B367FD6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996" y="1205917"/>
            <a:ext cx="1699604" cy="4639733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8C17CD8C-6214-448E-9BB5-0E8A6778DB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2005" y="1217771"/>
            <a:ext cx="3568906" cy="4639733"/>
          </a:xfrm>
          <a:prstGeom prst="rect">
            <a:avLst/>
          </a:prstGeom>
        </p:spPr>
      </p:pic>
      <p:sp>
        <p:nvSpPr>
          <p:cNvPr id="33" name="TextBox 11">
            <a:extLst>
              <a:ext uri="{FF2B5EF4-FFF2-40B4-BE49-F238E27FC236}">
                <a16:creationId xmlns:a16="http://schemas.microsoft.com/office/drawing/2014/main" id="{CCB64A4D-BBAF-4060-82FC-C9455D8F5615}"/>
              </a:ext>
            </a:extLst>
          </p:cNvPr>
          <p:cNvSpPr txBox="1"/>
          <p:nvPr/>
        </p:nvSpPr>
        <p:spPr>
          <a:xfrm>
            <a:off x="3647873" y="740802"/>
            <a:ext cx="1825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>
                <a:latin typeface="+mj-lt"/>
              </a:rPr>
              <a:t>M</a:t>
            </a:r>
            <a:r>
              <a:rPr lang="en-GB" b="0" dirty="0" err="1">
                <a:effectLst/>
                <a:latin typeface="+mj-lt"/>
              </a:rPr>
              <a:t>ain.scss</a:t>
            </a:r>
            <a:endParaRPr lang="fr-FR" b="0" dirty="0">
              <a:effectLst/>
              <a:latin typeface="+mj-lt"/>
            </a:endParaRP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EA0B3FBC-1802-4A51-B6EC-48162DB929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2316" y="1240597"/>
            <a:ext cx="2536105" cy="4620569"/>
          </a:xfrm>
          <a:prstGeom prst="rect">
            <a:avLst/>
          </a:prstGeom>
        </p:spPr>
      </p:pic>
      <p:sp>
        <p:nvSpPr>
          <p:cNvPr id="35" name="TextBox 11">
            <a:extLst>
              <a:ext uri="{FF2B5EF4-FFF2-40B4-BE49-F238E27FC236}">
                <a16:creationId xmlns:a16="http://schemas.microsoft.com/office/drawing/2014/main" id="{FEB00DBF-92E4-4D20-893B-D5BF48DF6EB4}"/>
              </a:ext>
            </a:extLst>
          </p:cNvPr>
          <p:cNvSpPr txBox="1"/>
          <p:nvPr/>
        </p:nvSpPr>
        <p:spPr>
          <a:xfrm>
            <a:off x="6166494" y="756226"/>
            <a:ext cx="2649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0" dirty="0" err="1">
                <a:effectLst/>
                <a:latin typeface="+mj-lt"/>
              </a:rPr>
              <a:t>Exemple</a:t>
            </a:r>
            <a:r>
              <a:rPr lang="en-GB" b="0" dirty="0">
                <a:effectLst/>
                <a:latin typeface="+mj-lt"/>
              </a:rPr>
              <a:t> N</a:t>
            </a:r>
            <a:r>
              <a:rPr lang="en-GB" dirty="0">
                <a:latin typeface="+mj-lt"/>
              </a:rPr>
              <a:t>esting</a:t>
            </a:r>
            <a:endParaRPr lang="fr-FR" b="0" dirty="0">
              <a:effectLst/>
              <a:latin typeface="+mj-lt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A46CA1C-276C-2EBA-5EE8-083E2F7E8DB7}"/>
              </a:ext>
            </a:extLst>
          </p:cNvPr>
          <p:cNvSpPr/>
          <p:nvPr/>
        </p:nvSpPr>
        <p:spPr>
          <a:xfrm>
            <a:off x="9649625" y="6450157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ED78A9A-39B2-4FE7-F819-9920C874DAFF}"/>
              </a:ext>
            </a:extLst>
          </p:cNvPr>
          <p:cNvSpPr/>
          <p:nvPr/>
        </p:nvSpPr>
        <p:spPr>
          <a:xfrm>
            <a:off x="5977356" y="6454867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56B075F1-2FAE-64E8-739D-1754906ADF35}"/>
              </a:ext>
            </a:extLst>
          </p:cNvPr>
          <p:cNvSpPr/>
          <p:nvPr/>
        </p:nvSpPr>
        <p:spPr>
          <a:xfrm>
            <a:off x="4125192" y="6454867"/>
            <a:ext cx="1787277" cy="2160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0DA9CC8-4391-7834-2001-372F47F1B4E6}"/>
              </a:ext>
            </a:extLst>
          </p:cNvPr>
          <p:cNvSpPr/>
          <p:nvPr/>
        </p:nvSpPr>
        <p:spPr>
          <a:xfrm>
            <a:off x="402273" y="6456455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1" name="TextBox 46">
            <a:extLst>
              <a:ext uri="{FF2B5EF4-FFF2-40B4-BE49-F238E27FC236}">
                <a16:creationId xmlns:a16="http://schemas.microsoft.com/office/drawing/2014/main" id="{BBD10F50-9104-198E-A9A4-A0903081698C}"/>
              </a:ext>
            </a:extLst>
          </p:cNvPr>
          <p:cNvSpPr txBox="1"/>
          <p:nvPr/>
        </p:nvSpPr>
        <p:spPr>
          <a:xfrm>
            <a:off x="4115893" y="6427105"/>
            <a:ext cx="20506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3. Le code html, sass, w3c</a:t>
            </a:r>
          </a:p>
        </p:txBody>
      </p:sp>
      <p:sp>
        <p:nvSpPr>
          <p:cNvPr id="42" name="TextBox 46">
            <a:extLst>
              <a:ext uri="{FF2B5EF4-FFF2-40B4-BE49-F238E27FC236}">
                <a16:creationId xmlns:a16="http://schemas.microsoft.com/office/drawing/2014/main" id="{2942EEC5-1B4E-8F38-DF43-69B7FB48A263}"/>
              </a:ext>
            </a:extLst>
          </p:cNvPr>
          <p:cNvSpPr txBox="1"/>
          <p:nvPr/>
        </p:nvSpPr>
        <p:spPr>
          <a:xfrm>
            <a:off x="6354393" y="6419658"/>
            <a:ext cx="10332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4.Responsive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CD7A49B9-E36B-7A4C-4D44-56BE37A83559}"/>
              </a:ext>
            </a:extLst>
          </p:cNvPr>
          <p:cNvSpPr/>
          <p:nvPr/>
        </p:nvSpPr>
        <p:spPr>
          <a:xfrm>
            <a:off x="7816014" y="6454867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TextBox 46">
            <a:extLst>
              <a:ext uri="{FF2B5EF4-FFF2-40B4-BE49-F238E27FC236}">
                <a16:creationId xmlns:a16="http://schemas.microsoft.com/office/drawing/2014/main" id="{D01A9A0E-C62E-0AF9-A247-8321A0858E2D}"/>
              </a:ext>
            </a:extLst>
          </p:cNvPr>
          <p:cNvSpPr txBox="1"/>
          <p:nvPr/>
        </p:nvSpPr>
        <p:spPr>
          <a:xfrm>
            <a:off x="7797752" y="6427105"/>
            <a:ext cx="17869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5.Animations et transitions</a:t>
            </a:r>
          </a:p>
        </p:txBody>
      </p:sp>
      <p:sp>
        <p:nvSpPr>
          <p:cNvPr id="45" name="TextBox 46">
            <a:extLst>
              <a:ext uri="{FF2B5EF4-FFF2-40B4-BE49-F238E27FC236}">
                <a16:creationId xmlns:a16="http://schemas.microsoft.com/office/drawing/2014/main" id="{84D9063D-0813-DDFA-78CF-600ECE57849B}"/>
              </a:ext>
            </a:extLst>
          </p:cNvPr>
          <p:cNvSpPr txBox="1"/>
          <p:nvPr/>
        </p:nvSpPr>
        <p:spPr>
          <a:xfrm>
            <a:off x="365310" y="6427105"/>
            <a:ext cx="17595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1. </a:t>
            </a:r>
            <a:r>
              <a:rPr lang="fr-FR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Présentation</a:t>
            </a: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  </a:t>
            </a:r>
            <a:r>
              <a:rPr lang="fr-FR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générale </a:t>
            </a: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  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87D33E6-126A-9DA6-683D-5B5F3B3424E3}"/>
              </a:ext>
            </a:extLst>
          </p:cNvPr>
          <p:cNvSpPr/>
          <p:nvPr/>
        </p:nvSpPr>
        <p:spPr>
          <a:xfrm>
            <a:off x="2263731" y="6457604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149276B-B395-B2C8-9396-84F9B3883C36}"/>
              </a:ext>
            </a:extLst>
          </p:cNvPr>
          <p:cNvSpPr txBox="1"/>
          <p:nvPr/>
        </p:nvSpPr>
        <p:spPr>
          <a:xfrm>
            <a:off x="2264905" y="6419658"/>
            <a:ext cx="19776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2. Des maquettes au </a:t>
            </a:r>
            <a:r>
              <a:rPr lang="en-US" sz="1200" cap="small" dirty="0" err="1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projet</a:t>
            </a:r>
            <a:endParaRPr lang="en-US" sz="1200" cap="small" dirty="0">
              <a:solidFill>
                <a:schemeClr val="bg1"/>
              </a:soli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latin typeface="Arial Narrow" panose="020B0606020202030204" pitchFamily="34" charset="0"/>
            </a:endParaRPr>
          </a:p>
        </p:txBody>
      </p:sp>
      <p:sp>
        <p:nvSpPr>
          <p:cNvPr id="56" name="TextBox 46">
            <a:extLst>
              <a:ext uri="{FF2B5EF4-FFF2-40B4-BE49-F238E27FC236}">
                <a16:creationId xmlns:a16="http://schemas.microsoft.com/office/drawing/2014/main" id="{2B3798AC-E444-6A45-7EFF-C22EE50FF034}"/>
              </a:ext>
            </a:extLst>
          </p:cNvPr>
          <p:cNvSpPr txBox="1"/>
          <p:nvPr/>
        </p:nvSpPr>
        <p:spPr>
          <a:xfrm>
            <a:off x="10029308" y="6412512"/>
            <a:ext cx="11127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6.Conclusion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CD202B68-DAAD-EFB0-70ED-C2F7A371E1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59853" y="681507"/>
            <a:ext cx="2201169" cy="5448036"/>
          </a:xfrm>
          <a:prstGeom prst="rect">
            <a:avLst/>
          </a:prstGeom>
        </p:spPr>
      </p:pic>
      <p:sp>
        <p:nvSpPr>
          <p:cNvPr id="75" name="TextBox 11">
            <a:extLst>
              <a:ext uri="{FF2B5EF4-FFF2-40B4-BE49-F238E27FC236}">
                <a16:creationId xmlns:a16="http://schemas.microsoft.com/office/drawing/2014/main" id="{C8F0827A-441A-8ED9-183A-CE1BDBA3789E}"/>
              </a:ext>
            </a:extLst>
          </p:cNvPr>
          <p:cNvSpPr txBox="1"/>
          <p:nvPr/>
        </p:nvSpPr>
        <p:spPr>
          <a:xfrm>
            <a:off x="9785539" y="257617"/>
            <a:ext cx="1149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0" dirty="0">
                <a:effectLst/>
                <a:latin typeface="+mj-lt"/>
              </a:rPr>
              <a:t>Style.css</a:t>
            </a:r>
            <a:endParaRPr lang="fr-FR" b="0" dirty="0">
              <a:effectLst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144426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6524E40-67D6-4828-BB64-64B21ABE9F0C}"/>
              </a:ext>
            </a:extLst>
          </p:cNvPr>
          <p:cNvSpPr txBox="1"/>
          <p:nvPr/>
        </p:nvSpPr>
        <p:spPr>
          <a:xfrm>
            <a:off x="4125192" y="128430"/>
            <a:ext cx="557399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/>
              <a:t>3</a:t>
            </a:r>
            <a:r>
              <a:rPr lang="ru-RU" sz="2400" dirty="0"/>
              <a:t>.</a:t>
            </a:r>
            <a:r>
              <a:rPr lang="en-GB" sz="2400" dirty="0"/>
              <a:t> LE CODE.</a:t>
            </a:r>
            <a:r>
              <a:rPr lang="ru-RU" sz="2400" dirty="0"/>
              <a:t>  </a:t>
            </a:r>
            <a:r>
              <a:rPr lang="ru-RU" sz="2000" dirty="0"/>
              <a:t>Validateur W3C.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00EBE518-C573-48DC-A65C-EA3B9BFADE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8672" y="6359587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sz="1600" smtClean="0"/>
              <a:pPr/>
              <a:t>8</a:t>
            </a:fld>
            <a:endParaRPr lang="en-US" sz="1600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1195D87B-C24A-47C5-B157-6848D8B574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0816" y="751719"/>
            <a:ext cx="3823261" cy="2283447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E5634B9A-7ED1-458C-959B-91D30FE0686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51" b="1"/>
          <a:stretch/>
        </p:blipFill>
        <p:spPr>
          <a:xfrm>
            <a:off x="5975477" y="750507"/>
            <a:ext cx="3823261" cy="2283447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B5CCF52B-0600-F4F3-6012-32531793CE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0816" y="3081791"/>
            <a:ext cx="7687922" cy="3024490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5678A9A9-0FF7-D379-D1C0-F5EC97F33EF1}"/>
              </a:ext>
            </a:extLst>
          </p:cNvPr>
          <p:cNvSpPr/>
          <p:nvPr/>
        </p:nvSpPr>
        <p:spPr>
          <a:xfrm>
            <a:off x="9649625" y="6450157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4CAFCA8-19DD-1FE2-A1A4-1CEACAAB1A97}"/>
              </a:ext>
            </a:extLst>
          </p:cNvPr>
          <p:cNvSpPr/>
          <p:nvPr/>
        </p:nvSpPr>
        <p:spPr>
          <a:xfrm>
            <a:off x="5977356" y="6454867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5DFE812-BE04-2029-02CC-E1AB495D6717}"/>
              </a:ext>
            </a:extLst>
          </p:cNvPr>
          <p:cNvSpPr/>
          <p:nvPr/>
        </p:nvSpPr>
        <p:spPr>
          <a:xfrm>
            <a:off x="4125192" y="6454867"/>
            <a:ext cx="1787277" cy="2160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BC980E0-576F-587C-BF25-C2A35389E7B3}"/>
              </a:ext>
            </a:extLst>
          </p:cNvPr>
          <p:cNvSpPr/>
          <p:nvPr/>
        </p:nvSpPr>
        <p:spPr>
          <a:xfrm>
            <a:off x="402273" y="6456455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5" name="TextBox 46">
            <a:extLst>
              <a:ext uri="{FF2B5EF4-FFF2-40B4-BE49-F238E27FC236}">
                <a16:creationId xmlns:a16="http://schemas.microsoft.com/office/drawing/2014/main" id="{66F5E3A9-87FD-8574-DF97-03C755C31875}"/>
              </a:ext>
            </a:extLst>
          </p:cNvPr>
          <p:cNvSpPr txBox="1"/>
          <p:nvPr/>
        </p:nvSpPr>
        <p:spPr>
          <a:xfrm>
            <a:off x="4125189" y="6427105"/>
            <a:ext cx="20506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3. Le code html, sass, w3c</a:t>
            </a:r>
          </a:p>
        </p:txBody>
      </p:sp>
      <p:sp>
        <p:nvSpPr>
          <p:cNvPr id="36" name="TextBox 46">
            <a:extLst>
              <a:ext uri="{FF2B5EF4-FFF2-40B4-BE49-F238E27FC236}">
                <a16:creationId xmlns:a16="http://schemas.microsoft.com/office/drawing/2014/main" id="{1D43A1EF-2F6E-E147-258B-88A45530F41C}"/>
              </a:ext>
            </a:extLst>
          </p:cNvPr>
          <p:cNvSpPr txBox="1"/>
          <p:nvPr/>
        </p:nvSpPr>
        <p:spPr>
          <a:xfrm>
            <a:off x="6354393" y="6419658"/>
            <a:ext cx="10332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4.Responsive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7F371D61-5D36-A062-E398-10187F1898D4}"/>
              </a:ext>
            </a:extLst>
          </p:cNvPr>
          <p:cNvSpPr/>
          <p:nvPr/>
        </p:nvSpPr>
        <p:spPr>
          <a:xfrm>
            <a:off x="7816014" y="6454867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TextBox 46">
            <a:extLst>
              <a:ext uri="{FF2B5EF4-FFF2-40B4-BE49-F238E27FC236}">
                <a16:creationId xmlns:a16="http://schemas.microsoft.com/office/drawing/2014/main" id="{E568321B-FD7C-5F46-529E-3D1AAC0D75B1}"/>
              </a:ext>
            </a:extLst>
          </p:cNvPr>
          <p:cNvSpPr txBox="1"/>
          <p:nvPr/>
        </p:nvSpPr>
        <p:spPr>
          <a:xfrm>
            <a:off x="7797752" y="6427105"/>
            <a:ext cx="17869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5.Animations et transitions</a:t>
            </a:r>
          </a:p>
        </p:txBody>
      </p:sp>
      <p:sp>
        <p:nvSpPr>
          <p:cNvPr id="39" name="TextBox 46">
            <a:extLst>
              <a:ext uri="{FF2B5EF4-FFF2-40B4-BE49-F238E27FC236}">
                <a16:creationId xmlns:a16="http://schemas.microsoft.com/office/drawing/2014/main" id="{F8AF4F3A-F038-869A-AD1C-350A651CD2D5}"/>
              </a:ext>
            </a:extLst>
          </p:cNvPr>
          <p:cNvSpPr txBox="1"/>
          <p:nvPr/>
        </p:nvSpPr>
        <p:spPr>
          <a:xfrm>
            <a:off x="365310" y="6427105"/>
            <a:ext cx="17595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1. </a:t>
            </a:r>
            <a:r>
              <a:rPr lang="fr-FR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Présentation</a:t>
            </a: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  </a:t>
            </a:r>
            <a:r>
              <a:rPr lang="fr-FR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générale </a:t>
            </a: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  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869812B4-3FD7-6420-7494-715303189D92}"/>
              </a:ext>
            </a:extLst>
          </p:cNvPr>
          <p:cNvSpPr/>
          <p:nvPr/>
        </p:nvSpPr>
        <p:spPr>
          <a:xfrm>
            <a:off x="2263731" y="6457604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TextBox 46">
            <a:extLst>
              <a:ext uri="{FF2B5EF4-FFF2-40B4-BE49-F238E27FC236}">
                <a16:creationId xmlns:a16="http://schemas.microsoft.com/office/drawing/2014/main" id="{D177134A-1F3E-D01C-C00D-963B8A0BDC78}"/>
              </a:ext>
            </a:extLst>
          </p:cNvPr>
          <p:cNvSpPr txBox="1"/>
          <p:nvPr/>
        </p:nvSpPr>
        <p:spPr>
          <a:xfrm>
            <a:off x="2264905" y="6419658"/>
            <a:ext cx="19776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2. Des maquettes au </a:t>
            </a:r>
            <a:r>
              <a:rPr lang="en-US" sz="1200" cap="small" dirty="0" err="1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projet</a:t>
            </a:r>
            <a:endParaRPr lang="en-US" sz="1200" cap="small" dirty="0">
              <a:solidFill>
                <a:schemeClr val="bg1"/>
              </a:soli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latin typeface="Arial Narrow" panose="020B0606020202030204" pitchFamily="34" charset="0"/>
            </a:endParaRPr>
          </a:p>
        </p:txBody>
      </p:sp>
      <p:sp>
        <p:nvSpPr>
          <p:cNvPr id="64" name="TextBox 46">
            <a:extLst>
              <a:ext uri="{FF2B5EF4-FFF2-40B4-BE49-F238E27FC236}">
                <a16:creationId xmlns:a16="http://schemas.microsoft.com/office/drawing/2014/main" id="{859463BA-3519-02A3-6095-16180BD1AE37}"/>
              </a:ext>
            </a:extLst>
          </p:cNvPr>
          <p:cNvSpPr txBox="1"/>
          <p:nvPr/>
        </p:nvSpPr>
        <p:spPr>
          <a:xfrm>
            <a:off x="10029308" y="6412512"/>
            <a:ext cx="11127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6.Conclusion</a:t>
            </a:r>
          </a:p>
        </p:txBody>
      </p:sp>
    </p:spTree>
    <p:extLst>
      <p:ext uri="{BB962C8B-B14F-4D97-AF65-F5344CB8AC3E}">
        <p14:creationId xmlns:p14="http://schemas.microsoft.com/office/powerpoint/2010/main" val="1254505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049614E9-89CC-44F5-9295-6248F84724D2}"/>
              </a:ext>
            </a:extLst>
          </p:cNvPr>
          <p:cNvSpPr txBox="1"/>
          <p:nvPr/>
        </p:nvSpPr>
        <p:spPr>
          <a:xfrm>
            <a:off x="2653446" y="945085"/>
            <a:ext cx="2354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 Page </a:t>
            </a:r>
            <a:r>
              <a:rPr lang="en-GB" dirty="0" err="1"/>
              <a:t>d’accueil</a:t>
            </a:r>
            <a:endParaRPr lang="fr-FR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1854F2E-CAA7-4652-9475-3EB30B99732F}"/>
              </a:ext>
            </a:extLst>
          </p:cNvPr>
          <p:cNvSpPr txBox="1"/>
          <p:nvPr/>
        </p:nvSpPr>
        <p:spPr>
          <a:xfrm>
            <a:off x="437113" y="184396"/>
            <a:ext cx="350487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4</a:t>
            </a:r>
            <a:r>
              <a:rPr lang="ru-RU" sz="2000" dirty="0"/>
              <a:t>. R</a:t>
            </a:r>
            <a:r>
              <a:rPr lang="en-GB" sz="2000" dirty="0"/>
              <a:t>ESPONSIVE -</a:t>
            </a:r>
            <a:r>
              <a:rPr lang="ru-RU" sz="2000" dirty="0"/>
              <a:t> le visuel.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298F73E4-A68D-4821-ADC3-890730882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7912" y="6374685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sz="1600" smtClean="0"/>
              <a:pPr/>
              <a:t>9</a:t>
            </a:fld>
            <a:endParaRPr lang="en-US" sz="1600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84B615B2-6E3E-453D-8EE0-29041093AF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9086" y="1424981"/>
            <a:ext cx="1834712" cy="4368363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2915ECF5-1D75-451D-BABD-17FBA94E6C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6703" y="1438798"/>
            <a:ext cx="1868316" cy="4368363"/>
          </a:xfrm>
          <a:prstGeom prst="rect">
            <a:avLst/>
          </a:prstGeom>
        </p:spPr>
      </p:pic>
      <p:sp>
        <p:nvSpPr>
          <p:cNvPr id="29" name="TextBox 22">
            <a:extLst>
              <a:ext uri="{FF2B5EF4-FFF2-40B4-BE49-F238E27FC236}">
                <a16:creationId xmlns:a16="http://schemas.microsoft.com/office/drawing/2014/main" id="{C728ABC3-3E10-4878-BF27-B4B2658A7A5A}"/>
              </a:ext>
            </a:extLst>
          </p:cNvPr>
          <p:cNvSpPr txBox="1"/>
          <p:nvPr/>
        </p:nvSpPr>
        <p:spPr>
          <a:xfrm>
            <a:off x="8756503" y="961394"/>
            <a:ext cx="1376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   Menu-1</a:t>
            </a:r>
            <a:endParaRPr lang="fr-FR" dirty="0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8DEB14BC-9305-48C9-8767-981561B04F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3748" y="1427540"/>
            <a:ext cx="1868316" cy="4390880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CE112229-FFB2-4676-B53E-916A781EAA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44969" y="1430098"/>
            <a:ext cx="1845230" cy="4385764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8F82899E-10D6-4FE8-95B5-34BA7C2DBEE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3306" y="1424982"/>
            <a:ext cx="1854874" cy="4368363"/>
          </a:xfrm>
          <a:prstGeom prst="rect">
            <a:avLst/>
          </a:prstGeom>
        </p:spPr>
      </p:pic>
      <p:sp>
        <p:nvSpPr>
          <p:cNvPr id="37" name="TextBox 22">
            <a:extLst>
              <a:ext uri="{FF2B5EF4-FFF2-40B4-BE49-F238E27FC236}">
                <a16:creationId xmlns:a16="http://schemas.microsoft.com/office/drawing/2014/main" id="{F1FBCD55-426E-4DDD-A060-C3E2F3090F30}"/>
              </a:ext>
            </a:extLst>
          </p:cNvPr>
          <p:cNvSpPr txBox="1"/>
          <p:nvPr/>
        </p:nvSpPr>
        <p:spPr>
          <a:xfrm>
            <a:off x="5660861" y="549689"/>
            <a:ext cx="2526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Galaxy Fold  280px</a:t>
            </a:r>
            <a:endParaRPr lang="fr-FR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BBA2969-7A3C-FA48-2B0D-15CDBFACFE42}"/>
              </a:ext>
            </a:extLst>
          </p:cNvPr>
          <p:cNvSpPr/>
          <p:nvPr/>
        </p:nvSpPr>
        <p:spPr>
          <a:xfrm>
            <a:off x="9649625" y="6450157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FEA3E32-9CCC-5F51-2B48-73B1D72407B9}"/>
              </a:ext>
            </a:extLst>
          </p:cNvPr>
          <p:cNvSpPr/>
          <p:nvPr/>
        </p:nvSpPr>
        <p:spPr>
          <a:xfrm>
            <a:off x="5977356" y="6454867"/>
            <a:ext cx="1787277" cy="2160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C38FFB6-405E-B2FD-A7C8-D732C6C5BD61}"/>
              </a:ext>
            </a:extLst>
          </p:cNvPr>
          <p:cNvSpPr/>
          <p:nvPr/>
        </p:nvSpPr>
        <p:spPr>
          <a:xfrm>
            <a:off x="4125192" y="6454867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80336BE-9269-2E58-EDE6-4153DC1237A9}"/>
              </a:ext>
            </a:extLst>
          </p:cNvPr>
          <p:cNvSpPr/>
          <p:nvPr/>
        </p:nvSpPr>
        <p:spPr>
          <a:xfrm>
            <a:off x="402273" y="6456455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1" name="TextBox 46">
            <a:extLst>
              <a:ext uri="{FF2B5EF4-FFF2-40B4-BE49-F238E27FC236}">
                <a16:creationId xmlns:a16="http://schemas.microsoft.com/office/drawing/2014/main" id="{62453BD4-0B09-0144-AAA0-C3BFDEB86113}"/>
              </a:ext>
            </a:extLst>
          </p:cNvPr>
          <p:cNvSpPr txBox="1"/>
          <p:nvPr/>
        </p:nvSpPr>
        <p:spPr>
          <a:xfrm>
            <a:off x="4189848" y="6427105"/>
            <a:ext cx="20506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3. Le code html, sass, w3c</a:t>
            </a:r>
          </a:p>
        </p:txBody>
      </p:sp>
      <p:sp>
        <p:nvSpPr>
          <p:cNvPr id="42" name="TextBox 46">
            <a:extLst>
              <a:ext uri="{FF2B5EF4-FFF2-40B4-BE49-F238E27FC236}">
                <a16:creationId xmlns:a16="http://schemas.microsoft.com/office/drawing/2014/main" id="{B9F73B19-49DE-A70B-4D7C-373635D5731F}"/>
              </a:ext>
            </a:extLst>
          </p:cNvPr>
          <p:cNvSpPr txBox="1"/>
          <p:nvPr/>
        </p:nvSpPr>
        <p:spPr>
          <a:xfrm>
            <a:off x="6354393" y="6419658"/>
            <a:ext cx="10332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4.Responsive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D6264E76-719A-97F9-7A0E-54E9DE1A6A5F}"/>
              </a:ext>
            </a:extLst>
          </p:cNvPr>
          <p:cNvSpPr/>
          <p:nvPr/>
        </p:nvSpPr>
        <p:spPr>
          <a:xfrm>
            <a:off x="7816014" y="6454867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TextBox 46">
            <a:extLst>
              <a:ext uri="{FF2B5EF4-FFF2-40B4-BE49-F238E27FC236}">
                <a16:creationId xmlns:a16="http://schemas.microsoft.com/office/drawing/2014/main" id="{C01BDC0A-1B01-E8FC-B57A-510DEADF647B}"/>
              </a:ext>
            </a:extLst>
          </p:cNvPr>
          <p:cNvSpPr txBox="1"/>
          <p:nvPr/>
        </p:nvSpPr>
        <p:spPr>
          <a:xfrm>
            <a:off x="7797752" y="6427105"/>
            <a:ext cx="17869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5.Animations et transitions</a:t>
            </a:r>
          </a:p>
        </p:txBody>
      </p:sp>
      <p:sp>
        <p:nvSpPr>
          <p:cNvPr id="45" name="TextBox 46">
            <a:extLst>
              <a:ext uri="{FF2B5EF4-FFF2-40B4-BE49-F238E27FC236}">
                <a16:creationId xmlns:a16="http://schemas.microsoft.com/office/drawing/2014/main" id="{2C8DB646-B839-B7A7-689F-1A151B81662A}"/>
              </a:ext>
            </a:extLst>
          </p:cNvPr>
          <p:cNvSpPr txBox="1"/>
          <p:nvPr/>
        </p:nvSpPr>
        <p:spPr>
          <a:xfrm>
            <a:off x="365310" y="6427105"/>
            <a:ext cx="17595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1. </a:t>
            </a:r>
            <a:r>
              <a:rPr lang="fr-FR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Présentation</a:t>
            </a: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  </a:t>
            </a:r>
            <a:r>
              <a:rPr lang="fr-FR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générale </a:t>
            </a: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  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7D3AC788-F26E-25DB-E482-3944C6452F72}"/>
              </a:ext>
            </a:extLst>
          </p:cNvPr>
          <p:cNvSpPr/>
          <p:nvPr/>
        </p:nvSpPr>
        <p:spPr>
          <a:xfrm>
            <a:off x="2263731" y="6457604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159CDC6-5CED-A4CD-77E3-8F04CD4DF44C}"/>
              </a:ext>
            </a:extLst>
          </p:cNvPr>
          <p:cNvSpPr txBox="1"/>
          <p:nvPr/>
        </p:nvSpPr>
        <p:spPr>
          <a:xfrm>
            <a:off x="2264905" y="6419658"/>
            <a:ext cx="19776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2. Des maquettes au </a:t>
            </a:r>
            <a:r>
              <a:rPr lang="en-US" sz="1200" cap="small" dirty="0" err="1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projet</a:t>
            </a:r>
            <a:endParaRPr lang="en-US" sz="1200" cap="small" dirty="0">
              <a:solidFill>
                <a:schemeClr val="bg1"/>
              </a:soli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latin typeface="Arial Narrow" panose="020B0606020202030204" pitchFamily="34" charset="0"/>
            </a:endParaRPr>
          </a:p>
        </p:txBody>
      </p:sp>
      <p:sp>
        <p:nvSpPr>
          <p:cNvPr id="48" name="TextBox 46">
            <a:extLst>
              <a:ext uri="{FF2B5EF4-FFF2-40B4-BE49-F238E27FC236}">
                <a16:creationId xmlns:a16="http://schemas.microsoft.com/office/drawing/2014/main" id="{E5EED4CA-195E-BDBC-91C0-A1629BEDA92F}"/>
              </a:ext>
            </a:extLst>
          </p:cNvPr>
          <p:cNvSpPr txBox="1"/>
          <p:nvPr/>
        </p:nvSpPr>
        <p:spPr>
          <a:xfrm>
            <a:off x="10029308" y="6412512"/>
            <a:ext cx="11127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6.Conclusion</a:t>
            </a:r>
          </a:p>
        </p:txBody>
      </p:sp>
    </p:spTree>
    <p:extLst>
      <p:ext uri="{BB962C8B-B14F-4D97-AF65-F5344CB8AC3E}">
        <p14:creationId xmlns:p14="http://schemas.microsoft.com/office/powerpoint/2010/main" val="35047224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TM03457485[[fn=Mesh]]</Template>
  <TotalTime>9143</TotalTime>
  <Words>993</Words>
  <Application>Microsoft Office PowerPoint</Application>
  <PresentationFormat>Grand écran</PresentationFormat>
  <Paragraphs>230</Paragraphs>
  <Slides>21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21</vt:i4>
      </vt:variant>
    </vt:vector>
  </HeadingPairs>
  <TitlesOfParts>
    <vt:vector size="27" baseType="lpstr">
      <vt:lpstr>Arial</vt:lpstr>
      <vt:lpstr>Arial Narrow</vt:lpstr>
      <vt:lpstr>Calibri</vt:lpstr>
      <vt:lpstr>Century Gothic</vt:lpstr>
      <vt:lpstr>Montserrat</vt:lpstr>
      <vt:lpstr>Mesh</vt:lpstr>
      <vt:lpstr>Projet-3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Projet-2</dc:title>
  <dc:creator>Victor Buga</dc:creator>
  <cp:lastModifiedBy>Victor Buga</cp:lastModifiedBy>
  <cp:revision>100</cp:revision>
  <dcterms:created xsi:type="dcterms:W3CDTF">2022-06-20T11:24:42Z</dcterms:created>
  <dcterms:modified xsi:type="dcterms:W3CDTF">2022-07-20T10:44:47Z</dcterms:modified>
</cp:coreProperties>
</file>